
<file path=[Content_Types].xml><?xml version="1.0" encoding="utf-8"?>
<Types xmlns="http://schemas.openxmlformats.org/package/2006/content-types">
  <Override PartName="/_rels/.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4.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50.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14.xml.rels" ContentType="application/vnd.openxmlformats-package.relationships+xml"/>
  <Override PartName="/ppt/notesSlides/_rels/notesSlide46.xml.rels" ContentType="application/vnd.openxmlformats-package.relationships+xml"/>
  <Override PartName="/ppt/notesSlides/_rels/notesSlide32.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52.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28.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6.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34.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23.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47.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_rels/presentation.xml.rels" ContentType="application/vnd.openxmlformats-package.relationships+xml"/>
  <Override PartName="/ppt/media/image110.png" ContentType="image/png"/>
  <Override PartName="/ppt/media/image109.png" ContentType="image/png"/>
  <Override PartName="/ppt/media/image108.png" ContentType="image/png"/>
  <Override PartName="/ppt/media/image106.png" ContentType="image/png"/>
  <Override PartName="/ppt/media/image101.png" ContentType="image/png"/>
  <Override PartName="/ppt/media/image100.png" ContentType="image/png"/>
  <Override PartName="/ppt/media/image99.png" ContentType="image/png"/>
  <Override PartName="/ppt/media/image98.png" ContentType="image/png"/>
  <Override PartName="/ppt/media/image97.png" ContentType="image/png"/>
  <Override PartName="/ppt/media/image96.png" ContentType="image/png"/>
  <Override PartName="/ppt/media/image95.png" ContentType="image/png"/>
  <Override PartName="/ppt/media/image93.jpeg" ContentType="image/jpeg"/>
  <Override PartName="/ppt/media/image92.png" ContentType="image/png"/>
  <Override PartName="/ppt/media/image90.png" ContentType="image/png"/>
  <Override PartName="/ppt/media/image88.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1.png" ContentType="image/png"/>
  <Override PartName="/ppt/media/image60.png" ContentType="image/png"/>
  <Override PartName="/ppt/media/image55.png" ContentType="image/png"/>
  <Override PartName="/ppt/media/image52.png" ContentType="image/png"/>
  <Override PartName="/ppt/media/image51.png" ContentType="image/png"/>
  <Override PartName="/ppt/media/image87.png" ContentType="image/png"/>
  <Override PartName="/ppt/media/image50.jpeg" ContentType="image/jpeg"/>
  <Override PartName="/ppt/media/image49.png" ContentType="image/png"/>
  <Override PartName="/ppt/media/image47.png" ContentType="image/png"/>
  <Override PartName="/ppt/media/image46.png" ContentType="image/png"/>
  <Override PartName="/ppt/media/image45.png" ContentType="image/png"/>
  <Override PartName="/ppt/media/image40.jpeg" ContentType="image/jpeg"/>
  <Override PartName="/ppt/media/image44.png" ContentType="image/png"/>
  <Override PartName="/ppt/media/image43.png" ContentType="image/png"/>
  <Override PartName="/ppt/media/image42.png" ContentType="image/png"/>
  <Override PartName="/ppt/media/image39.jpeg" ContentType="image/jpeg"/>
  <Override PartName="/ppt/media/image4.wmf" ContentType="image/x-wmf"/>
  <Override PartName="/ppt/media/image38.png" ContentType="image/png"/>
  <Override PartName="/ppt/media/image3.wmf" ContentType="image/x-wmf"/>
  <Override PartName="/ppt/media/image37.png" ContentType="image/png"/>
  <Override PartName="/ppt/media/image2.wmf" ContentType="image/x-wmf"/>
  <Override PartName="/ppt/media/image36.png" ContentType="image/png"/>
  <Override PartName="/ppt/media/image1.wmf" ContentType="image/x-wmf"/>
  <Override PartName="/ppt/media/image35.png" ContentType="image/png"/>
  <Override PartName="/ppt/media/image15.jpeg" ContentType="image/jpeg"/>
  <Override PartName="/ppt/media/image33.png" ContentType="image/png"/>
  <Override PartName="/ppt/media/image32.png" ContentType="image/png"/>
  <Override PartName="/ppt/media/image89.png" ContentType="image/png"/>
  <Override PartName="/ppt/media/image30.png" ContentType="image/png"/>
  <Override PartName="/ppt/media/image18.jpeg" ContentType="image/jpeg"/>
  <Override PartName="/ppt/media/image29.png" ContentType="image/png"/>
  <Override PartName="/ppt/media/image118.png" ContentType="image/png"/>
  <Override PartName="/ppt/media/image27.png" ContentType="image/png"/>
  <Override PartName="/ppt/media/image117.png" ContentType="image/png"/>
  <Override PartName="/ppt/media/image26.png" ContentType="image/png"/>
  <Override PartName="/ppt/media/image116.png" ContentType="image/png"/>
  <Override PartName="/ppt/media/image25.png" ContentType="image/png"/>
  <Override PartName="/ppt/media/image79.png" ContentType="image/png"/>
  <Override PartName="/ppt/media/image111.png" ContentType="image/png"/>
  <Override PartName="/ppt/media/image20.png" ContentType="image/png"/>
  <Override PartName="/ppt/media/image64.png" ContentType="image/png"/>
  <Override PartName="/ppt/media/image94.png" ContentType="image/png"/>
  <Override PartName="/ppt/media/image17.jpeg" ContentType="image/jpeg"/>
  <Override PartName="/ppt/media/image19.png" ContentType="image/png"/>
  <Override PartName="/ppt/media/image63.png" ContentType="image/png"/>
  <Override PartName="/ppt/media/image53.png" ContentType="image/png"/>
  <Override PartName="/ppt/media/image91.png" ContentType="image/png"/>
  <Override PartName="/ppt/media/image107.png" ContentType="image/png"/>
  <Override PartName="/ppt/media/image16.png" ContentType="image/png"/>
  <Override PartName="/ppt/media/image54.png" ContentType="image/png"/>
  <Override PartName="/ppt/media/image41.jpeg" ContentType="image/jpeg"/>
  <Override PartName="/ppt/media/image31.png" ContentType="image/png"/>
  <Override PartName="/ppt/media/image104.png" ContentType="image/png"/>
  <Override PartName="/ppt/media/image13.png" ContentType="image/png"/>
  <Override PartName="/ppt/media/image103.png" ContentType="image/png"/>
  <Override PartName="/ppt/media/image12.png" ContentType="image/png"/>
  <Override PartName="/ppt/media/image115.png" ContentType="image/png"/>
  <Override PartName="/ppt/media/image24.png" ContentType="image/png"/>
  <Override PartName="/ppt/media/image7.png" ContentType="image/png"/>
  <Override PartName="/ppt/media/image59.png" ContentType="image/png"/>
  <Override PartName="/ppt/media/image9.png" ContentType="image/png"/>
  <Override PartName="/ppt/media/image114.png" ContentType="image/png"/>
  <Override PartName="/ppt/media/image23.png" ContentType="image/png"/>
  <Override PartName="/ppt/media/image6.png" ContentType="image/png"/>
  <Override PartName="/ppt/media/image58.png" ContentType="image/png"/>
  <Override PartName="/ppt/media/image8.png" ContentType="image/png"/>
  <Override PartName="/ppt/media/image105.png" ContentType="image/png"/>
  <Override PartName="/ppt/media/image14.png" ContentType="image/png"/>
  <Override PartName="/ppt/media/image34.png" ContentType="image/png"/>
  <Override PartName="/ppt/media/image10.jpeg" ContentType="image/jpeg"/>
  <Override PartName="/ppt/media/image113.png" ContentType="image/png"/>
  <Override PartName="/ppt/media/image22.png" ContentType="image/png"/>
  <Override PartName="/ppt/media/image57.png" ContentType="image/png"/>
  <Override PartName="/ppt/media/image28.png" ContentType="image/png"/>
  <Override PartName="/ppt/media/image102.png" ContentType="image/png"/>
  <Override PartName="/ppt/media/image11.png" ContentType="image/png"/>
  <Override PartName="/ppt/media/image112.png" ContentType="image/png"/>
  <Override PartName="/ppt/media/image21.png" ContentType="image/png"/>
  <Override PartName="/ppt/media/image56.png" ContentType="image/png"/>
  <Override PartName="/ppt/media/image65.png" ContentType="image/png"/>
  <Override PartName="/ppt/media/image48.png" ContentType="image/png"/>
  <Override PartName="/ppt/media/image5.jpeg" ContentType="image/jpeg"/>
  <Override PartName="/ppt/media/image62.png" ContentType="image/png"/>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84.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5.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81.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4.xml.rels" ContentType="application/vnd.openxmlformats-package.relationships+xml"/>
  <Override PartName="/ppt/slideLayouts/_rels/slideLayout33.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4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216000" y="812520"/>
            <a:ext cx="7127280" cy="4008960"/>
          </a:xfrm>
          <a:prstGeom prst="rect">
            <a:avLst/>
          </a:prstGeom>
        </p:spPr>
        <p:txBody>
          <a:bodyPr lIns="0" rIns="0" tIns="0" bIns="0" anchor="ctr"/>
          <a:p>
            <a:pPr algn="ctr"/>
            <a:r>
              <a:rPr b="0" lang="en-GB" sz="4400" spc="-1" strike="noStrike">
                <a:latin typeface="Arial"/>
              </a:rPr>
              <a:t>Click to move the slide</a:t>
            </a:r>
            <a:endParaRPr b="0" lang="en-GB" sz="4400" spc="-1" strike="noStrike">
              <a:latin typeface="Arial"/>
            </a:endParaRPr>
          </a:p>
        </p:txBody>
      </p:sp>
      <p:sp>
        <p:nvSpPr>
          <p:cNvPr id="278"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279" name="PlaceHolder 3"/>
          <p:cNvSpPr>
            <a:spLocks noGrp="1"/>
          </p:cNvSpPr>
          <p:nvPr>
            <p:ph type="hdr"/>
          </p:nvPr>
        </p:nvSpPr>
        <p:spPr>
          <a:xfrm>
            <a:off x="0" y="0"/>
            <a:ext cx="3280680" cy="534240"/>
          </a:xfrm>
          <a:prstGeom prst="rect">
            <a:avLst/>
          </a:prstGeom>
        </p:spPr>
        <p:txBody>
          <a:bodyPr lIns="0" rIns="0" tIns="0" bIns="0"/>
          <a:p>
            <a:r>
              <a:rPr b="0" lang="en-GB" sz="1400" spc="-1" strike="noStrike">
                <a:latin typeface="Times New Roman"/>
              </a:rPr>
              <a:t> </a:t>
            </a:r>
            <a:endParaRPr b="0" lang="en-GB" sz="1400" spc="-1" strike="noStrike">
              <a:latin typeface="Times New Roman"/>
            </a:endParaRPr>
          </a:p>
        </p:txBody>
      </p:sp>
      <p:sp>
        <p:nvSpPr>
          <p:cNvPr id="280" name="PlaceHolder 4"/>
          <p:cNvSpPr>
            <a:spLocks noGrp="1"/>
          </p:cNvSpPr>
          <p:nvPr>
            <p:ph type="dt"/>
          </p:nvPr>
        </p:nvSpPr>
        <p:spPr>
          <a:xfrm>
            <a:off x="4278960" y="0"/>
            <a:ext cx="3280680" cy="534240"/>
          </a:xfrm>
          <a:prstGeom prst="rect">
            <a:avLst/>
          </a:prstGeom>
        </p:spPr>
        <p:txBody>
          <a:bodyPr lIns="0" rIns="0" tIns="0" bIns="0"/>
          <a:p>
            <a:pPr algn="r"/>
            <a:r>
              <a:rPr b="0" lang="en-GB" sz="1400" spc="-1" strike="noStrike">
                <a:latin typeface="Times New Roman"/>
              </a:rPr>
              <a:t> </a:t>
            </a:r>
            <a:endParaRPr b="0" lang="en-GB" sz="1400" spc="-1" strike="noStrike">
              <a:latin typeface="Times New Roman"/>
            </a:endParaRPr>
          </a:p>
        </p:txBody>
      </p:sp>
      <p:sp>
        <p:nvSpPr>
          <p:cNvPr id="281" name="PlaceHolder 5"/>
          <p:cNvSpPr>
            <a:spLocks noGrp="1"/>
          </p:cNvSpPr>
          <p:nvPr>
            <p:ph type="ftr"/>
          </p:nvPr>
        </p:nvSpPr>
        <p:spPr>
          <a:xfrm>
            <a:off x="0" y="10157400"/>
            <a:ext cx="3280680" cy="534240"/>
          </a:xfrm>
          <a:prstGeom prst="rect">
            <a:avLst/>
          </a:prstGeom>
        </p:spPr>
        <p:txBody>
          <a:bodyPr lIns="0" rIns="0" tIns="0" bIns="0" anchor="b"/>
          <a:p>
            <a:r>
              <a:rPr b="0" lang="en-GB" sz="1400" spc="-1" strike="noStrike">
                <a:latin typeface="Times New Roman"/>
              </a:rPr>
              <a:t> </a:t>
            </a:r>
            <a:endParaRPr b="0" lang="en-GB" sz="1400" spc="-1" strike="noStrike">
              <a:latin typeface="Times New Roman"/>
            </a:endParaRPr>
          </a:p>
        </p:txBody>
      </p:sp>
      <p:sp>
        <p:nvSpPr>
          <p:cNvPr id="282" name="PlaceHolder 6"/>
          <p:cNvSpPr>
            <a:spLocks noGrp="1"/>
          </p:cNvSpPr>
          <p:nvPr>
            <p:ph type="sldNum"/>
          </p:nvPr>
        </p:nvSpPr>
        <p:spPr>
          <a:xfrm>
            <a:off x="4278960" y="10157400"/>
            <a:ext cx="3280680" cy="534240"/>
          </a:xfrm>
          <a:prstGeom prst="rect">
            <a:avLst/>
          </a:prstGeom>
        </p:spPr>
        <p:txBody>
          <a:bodyPr lIns="0" rIns="0" tIns="0" bIns="0" anchor="b"/>
          <a:p>
            <a:pPr algn="r"/>
            <a:fld id="{1C0E1B8A-9A60-4D8C-A02C-475768E1408D}" type="slidenum">
              <a:rPr b="0" lang="en-GB" sz="1400" spc="-1" strike="noStrike">
                <a:latin typeface="Times New Roman"/>
              </a:rPr>
              <a:t>1</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479520" y="250920"/>
            <a:ext cx="3199320" cy="1799280"/>
          </a:xfrm>
          <a:prstGeom prst="rect">
            <a:avLst/>
          </a:prstGeom>
        </p:spPr>
      </p:sp>
      <p:sp>
        <p:nvSpPr>
          <p:cNvPr id="80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10000"/>
              </a:lnSpc>
              <a:spcBef>
                <a:spcPts val="1199"/>
              </a:spcBef>
            </a:pPr>
            <a:r>
              <a:rPr b="0" lang="en-GB" sz="2000" spc="-1" strike="noStrike">
                <a:latin typeface="Arial"/>
              </a:rPr>
              <a:t>Hi everyone and welcome to my talk about APIs, Contracts and API development.</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endParaRPr b="0" lang="en-GB" sz="2000" spc="-1" strike="noStrike">
              <a:latin typeface="Arial"/>
            </a:endParaRPr>
          </a:p>
        </p:txBody>
      </p:sp>
      <p:sp>
        <p:nvSpPr>
          <p:cNvPr id="801" name="CustomShape 3"/>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ABED5A4-3A6B-4F5C-AAAB-E45F87B93D78}" type="datetime1">
              <a:rPr b="0" lang="en-GB" sz="1200" spc="-1" strike="noStrike">
                <a:solidFill>
                  <a:srgbClr val="000000"/>
                </a:solidFill>
                <a:latin typeface="Times New Roman"/>
              </a:rPr>
              <a:t>22/10/2021</a:t>
            </a:fld>
            <a:endParaRPr b="0" lang="en-GB" sz="1200" spc="-1" strike="noStrike">
              <a:latin typeface="Arial"/>
            </a:endParaRPr>
          </a:p>
        </p:txBody>
      </p:sp>
      <p:sp>
        <p:nvSpPr>
          <p:cNvPr id="802" name="CustomShape 4"/>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
        <p:nvSpPr>
          <p:cNvPr id="803" name="CustomShape 5"/>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F9CE3BCB-D65B-4CFA-B18C-A77C5CAF377B}" type="slidenum">
              <a:rPr b="0" lang="en-GB" sz="1200" spc="-1" strike="noStrike">
                <a:solidFill>
                  <a:srgbClr val="000000"/>
                </a:solidFill>
                <a:latin typeface="Times New Roman"/>
              </a:rPr>
              <a:t>1</a:t>
            </a:fld>
            <a:endParaRPr b="0" lang="en-GB"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479520" y="250920"/>
            <a:ext cx="3199320" cy="1799280"/>
          </a:xfrm>
          <a:prstGeom prst="rect">
            <a:avLst/>
          </a:prstGeom>
        </p:spPr>
      </p:sp>
      <p:sp>
        <p:nvSpPr>
          <p:cNvPr id="84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When building software there are several approaches you can take.</a:t>
            </a:r>
            <a:endParaRPr b="0" lang="en-GB" sz="1100" spc="-1" strike="noStrike">
              <a:latin typeface="Arial"/>
            </a:endParaRPr>
          </a:p>
          <a:p>
            <a:pPr marL="216000" indent="-215280">
              <a:lnSpc>
                <a:spcPct val="100000"/>
              </a:lnSpc>
            </a:pPr>
            <a:r>
              <a:rPr b="0" lang="en-GB" sz="1100" spc="-1" strike="noStrike">
                <a:latin typeface="Arial"/>
              </a:rPr>
              <a:t>First let‘s discuss at a high-level - Design First vs. Code First Development.</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84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55C1BDD3-ADD5-4B5E-BEC7-09F4BAEAD86E}" type="slidenum">
              <a:rPr b="0" lang="en-GB" sz="1200" spc="-1" strike="noStrike">
                <a:solidFill>
                  <a:srgbClr val="000000"/>
                </a:solidFill>
                <a:latin typeface="Times New Roman"/>
              </a:rPr>
              <a:t>1</a:t>
            </a:fld>
            <a:endParaRPr b="0" lang="en-GB" sz="1200" spc="-1" strike="noStrike">
              <a:latin typeface="Arial"/>
            </a:endParaRPr>
          </a:p>
        </p:txBody>
      </p:sp>
      <p:sp>
        <p:nvSpPr>
          <p:cNvPr id="84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A0DF826-4F3B-4A70-972B-5B3654A6A79F}" type="datetime1">
              <a:rPr b="0" lang="en-GB" sz="1200" spc="-1" strike="noStrike">
                <a:solidFill>
                  <a:srgbClr val="000000"/>
                </a:solidFill>
                <a:latin typeface="Times New Roman"/>
              </a:rPr>
              <a:t>22/10/2021</a:t>
            </a:fld>
            <a:endParaRPr b="0" lang="en-GB" sz="1200" spc="-1" strike="noStrike">
              <a:latin typeface="Arial"/>
            </a:endParaRPr>
          </a:p>
        </p:txBody>
      </p:sp>
      <p:sp>
        <p:nvSpPr>
          <p:cNvPr id="84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479520" y="250920"/>
            <a:ext cx="3199320" cy="1799280"/>
          </a:xfrm>
          <a:prstGeom prst="rect">
            <a:avLst/>
          </a:prstGeom>
        </p:spPr>
      </p:sp>
      <p:sp>
        <p:nvSpPr>
          <p:cNvPr id="85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With a code-first approach, you start with your IDE typing out some code.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Somewhere in the back of your mind, you know that eventually an interface will be created to deliver this service.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However, your main focus is on the “</a:t>
            </a:r>
            <a:r>
              <a:rPr b="0" i="1" lang="en-GB" sz="1100" spc="-1" strike="noStrike">
                <a:latin typeface="Arial"/>
              </a:rPr>
              <a:t>core functionality</a:t>
            </a:r>
            <a:r>
              <a:rPr b="0" lang="en-GB" sz="1100" spc="-1" strike="noStrike">
                <a:latin typeface="Arial"/>
              </a:rPr>
              <a:t>” not the “</a:t>
            </a:r>
            <a:r>
              <a:rPr b="0" i="1" lang="en-GB" sz="1100" spc="-1" strike="noStrike">
                <a:latin typeface="Arial"/>
              </a:rPr>
              <a:t>interface</a:t>
            </a:r>
            <a:r>
              <a:rPr b="0" lang="en-GB" sz="1100" spc="-1" strike="noStrike">
                <a:latin typeface="Arial"/>
              </a:rPr>
              <a: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When the time comes to implement the interface (</a:t>
            </a:r>
            <a:r>
              <a:rPr b="0" i="1" lang="en-GB" sz="1100" spc="-1" strike="noStrike">
                <a:latin typeface="Arial"/>
              </a:rPr>
              <a:t>the API</a:t>
            </a:r>
            <a:r>
              <a:rPr b="0" lang="en-GB" sz="1100" spc="-1" strike="noStrike">
                <a:latin typeface="Arial"/>
              </a:rPr>
              <a:t>), the core service is mostly done so it drives the implementation rather than the other way around.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To the user who will ultimately use this API, it can feel like it was tacked on, like an afterthought to the core service.</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This is a synchronous flow, encountered in the traditional waterfall software development.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Delays at any point in time will push back the overall delivery of the product.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Feedback is gathered later, so changes are costly since time and resources have already been invested earlier in the product.</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85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48BEBFCA-114B-423F-BFF8-20237044F4C5}" type="slidenum">
              <a:rPr b="0" lang="en-GB" sz="1200" spc="-1" strike="noStrike">
                <a:solidFill>
                  <a:srgbClr val="000000"/>
                </a:solidFill>
                <a:latin typeface="Times New Roman"/>
              </a:rPr>
              <a:t>1</a:t>
            </a:fld>
            <a:endParaRPr b="0" lang="en-GB" sz="1200" spc="-1" strike="noStrike">
              <a:latin typeface="Arial"/>
            </a:endParaRPr>
          </a:p>
        </p:txBody>
      </p:sp>
      <p:sp>
        <p:nvSpPr>
          <p:cNvPr id="85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66420D40-4317-4072-B7D1-3D7562CB8D42}" type="datetime1">
              <a:rPr b="0" lang="en-GB" sz="1200" spc="-1" strike="noStrike">
                <a:solidFill>
                  <a:srgbClr val="000000"/>
                </a:solidFill>
                <a:latin typeface="Times New Roman"/>
              </a:rPr>
              <a:t>22/10/2021</a:t>
            </a:fld>
            <a:endParaRPr b="0" lang="en-GB" sz="1200" spc="-1" strike="noStrike">
              <a:latin typeface="Arial"/>
            </a:endParaRPr>
          </a:p>
        </p:txBody>
      </p:sp>
      <p:sp>
        <p:nvSpPr>
          <p:cNvPr id="85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479520" y="250920"/>
            <a:ext cx="3199320" cy="1799280"/>
          </a:xfrm>
          <a:prstGeom prst="rect">
            <a:avLst/>
          </a:prstGeom>
        </p:spPr>
      </p:sp>
      <p:sp>
        <p:nvSpPr>
          <p:cNvPr id="85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In comparison</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With an API-first approach, instead of starting with code, you start with design, planning, mocks, and tests of the API.</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This process is aligned with agile software development.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It allows the team and any stakeholders, technical and non-technical, to weigh in on the direction and functionality, early and often, before a lot of time and effort is sunk into the project.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Once the direction has been solidified, the design then serves as the contract that all teams can begin working towards in parallel.</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85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E1A23DA7-8E04-4EA6-A448-84A234813D7D}" type="slidenum">
              <a:rPr b="0" lang="en-GB" sz="1200" spc="-1" strike="noStrike">
                <a:solidFill>
                  <a:srgbClr val="000000"/>
                </a:solidFill>
                <a:latin typeface="Times New Roman"/>
              </a:rPr>
              <a:t>1</a:t>
            </a:fld>
            <a:endParaRPr b="0" lang="en-GB" sz="1200" spc="-1" strike="noStrike">
              <a:latin typeface="Arial"/>
            </a:endParaRPr>
          </a:p>
        </p:txBody>
      </p:sp>
      <p:sp>
        <p:nvSpPr>
          <p:cNvPr id="85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20564D6-250F-41C1-A019-C30E2F2644EC}" type="datetime1">
              <a:rPr b="0" lang="en-GB" sz="1200" spc="-1" strike="noStrike">
                <a:solidFill>
                  <a:srgbClr val="000000"/>
                </a:solidFill>
                <a:latin typeface="Times New Roman"/>
              </a:rPr>
              <a:t>22/10/2021</a:t>
            </a:fld>
            <a:endParaRPr b="0" lang="en-GB" sz="1200" spc="-1" strike="noStrike">
              <a:latin typeface="Arial"/>
            </a:endParaRPr>
          </a:p>
        </p:txBody>
      </p:sp>
      <p:sp>
        <p:nvSpPr>
          <p:cNvPr id="85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479520" y="250920"/>
            <a:ext cx="3199320" cy="1799280"/>
          </a:xfrm>
          <a:prstGeom prst="rect">
            <a:avLst/>
          </a:prstGeom>
        </p:spPr>
      </p:sp>
      <p:sp>
        <p:nvSpPr>
          <p:cNvPr id="86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10000"/>
              </a:lnSpc>
              <a:spcBef>
                <a:spcPts val="1199"/>
              </a:spcBef>
            </a:pPr>
            <a:r>
              <a:rPr b="0" lang="en-GB" sz="1100" spc="-1" strike="noStrike">
                <a:latin typeface="Arial"/>
              </a:rPr>
              <a:t>Now let’s drill down a little bit deeper, let’s talk about API development in terms of  Design First vs. Code First development.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Like any product, the concept of the API starts with identifying an opportunity and a plan to capitalize on it.</a:t>
            </a:r>
            <a:endParaRPr b="0" lang="en-GB" sz="1100" spc="-1" strike="noStrike">
              <a:latin typeface="Arial"/>
            </a:endParaRPr>
          </a:p>
          <a:p>
            <a:pPr marL="216000" indent="-215640">
              <a:lnSpc>
                <a:spcPct val="100000"/>
              </a:lnSpc>
            </a:pPr>
            <a:r>
              <a:rPr b="0" lang="en-GB" sz="1100" spc="-1" strike="noStrike">
                <a:latin typeface="Arial"/>
              </a:rPr>
              <a:t>From here there are two possibilities to develop the API:</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The Design First approach - designing the API’s contract first before writing any code. </a:t>
            </a:r>
            <a:endParaRPr b="0" lang="en-GB" sz="1100" spc="-1" strike="noStrike">
              <a:latin typeface="Arial"/>
            </a:endParaRPr>
          </a:p>
          <a:p>
            <a:pPr marL="216000" indent="-215640">
              <a:lnSpc>
                <a:spcPct val="100000"/>
              </a:lnSpc>
            </a:pPr>
            <a:r>
              <a:rPr b="0" lang="en-GB" sz="1100" spc="-1" strike="noStrike">
                <a:latin typeface="Arial"/>
              </a:rPr>
              <a:t>The plan is converted to a human and machine readable contract, such as an OpenAPI document, from which the code is built.</a:t>
            </a:r>
            <a:endParaRPr b="0" lang="en-GB" sz="1100" spc="-1" strike="noStrike">
              <a:latin typeface="Arial"/>
            </a:endParaRPr>
          </a:p>
          <a:p>
            <a:pPr marL="216000" indent="-215640">
              <a:lnSpc>
                <a:spcPct val="100000"/>
              </a:lnSpc>
            </a:pPr>
            <a:r>
              <a:rPr b="0" lang="en-GB" sz="1100" spc="-1" strike="noStrike">
                <a:latin typeface="Arial"/>
              </a:rPr>
              <a:t>and</a:t>
            </a:r>
            <a:endParaRPr b="0" lang="en-GB" sz="1100" spc="-1" strike="noStrike">
              <a:latin typeface="Arial"/>
            </a:endParaRPr>
          </a:p>
          <a:p>
            <a:pPr marL="216000" indent="-215640">
              <a:lnSpc>
                <a:spcPct val="100000"/>
              </a:lnSpc>
            </a:pPr>
            <a:r>
              <a:rPr b="0" lang="en-GB" sz="1100" spc="-1" strike="noStrike">
                <a:latin typeface="Arial"/>
              </a:rPr>
              <a:t>The Code First approach.</a:t>
            </a:r>
            <a:endParaRPr b="0" lang="en-GB" sz="1100" spc="-1" strike="noStrike">
              <a:latin typeface="Arial"/>
            </a:endParaRPr>
          </a:p>
          <a:p>
            <a:pPr marL="216000" indent="-215640">
              <a:lnSpc>
                <a:spcPct val="100000"/>
              </a:lnSpc>
            </a:pPr>
            <a:r>
              <a:rPr b="0" lang="en-GB" sz="1100" spc="-1" strike="noStrike">
                <a:latin typeface="Arial"/>
              </a:rPr>
              <a:t>Based on the business plan, an API is directly coded, from which a human or machine readable documentation, such as a Swagger document can be generated.</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86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CD80F334-1909-42C5-B6B3-836B0449BD22}" type="slidenum">
              <a:rPr b="0" lang="en-GB" sz="1200" spc="-1" strike="noStrike">
                <a:solidFill>
                  <a:srgbClr val="000000"/>
                </a:solidFill>
                <a:latin typeface="Times New Roman"/>
              </a:rPr>
              <a:t>1</a:t>
            </a:fld>
            <a:endParaRPr b="0" lang="en-GB" sz="1200" spc="-1" strike="noStrike">
              <a:latin typeface="Arial"/>
            </a:endParaRPr>
          </a:p>
        </p:txBody>
      </p:sp>
      <p:sp>
        <p:nvSpPr>
          <p:cNvPr id="86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A8007796-08C6-4D3A-B715-F336EF395AB6}" type="datetime1">
              <a:rPr b="0" lang="en-GB" sz="1200" spc="-1" strike="noStrike">
                <a:solidFill>
                  <a:srgbClr val="000000"/>
                </a:solidFill>
                <a:latin typeface="Times New Roman"/>
              </a:rPr>
              <a:t>22/10/2021</a:t>
            </a:fld>
            <a:endParaRPr b="0" lang="en-GB" sz="1200" spc="-1" strike="noStrike">
              <a:latin typeface="Arial"/>
            </a:endParaRPr>
          </a:p>
        </p:txBody>
      </p:sp>
      <p:sp>
        <p:nvSpPr>
          <p:cNvPr id="86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479520" y="250920"/>
            <a:ext cx="3199320" cy="1799280"/>
          </a:xfrm>
          <a:prstGeom prst="rect">
            <a:avLst/>
          </a:prstGeom>
        </p:spPr>
      </p:sp>
      <p:sp>
        <p:nvSpPr>
          <p:cNvPr id="86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Random wolf fact.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i="1" lang="en-GB" sz="1100" spc="-1" strike="noStrike">
                <a:latin typeface="Arial"/>
              </a:rPr>
              <a:t>True love</a:t>
            </a:r>
            <a:endParaRPr b="0" lang="en-GB" sz="1100" spc="-1" strike="noStrike">
              <a:latin typeface="Arial"/>
            </a:endParaRPr>
          </a:p>
          <a:p>
            <a:pPr marL="216000" indent="-215640">
              <a:lnSpc>
                <a:spcPct val="100000"/>
              </a:lnSpc>
            </a:pPr>
            <a:r>
              <a:rPr b="0" lang="en-GB" sz="1100" spc="-1" strike="noStrike">
                <a:latin typeface="Arial"/>
              </a:rPr>
              <a:t>Once a wolf has found a mate, they tend to stay together for better or worse, through sickness and health, often until death due them part. </a:t>
            </a:r>
            <a:endParaRPr b="0" lang="en-GB" sz="1100" spc="-1" strike="noStrike">
              <a:latin typeface="Arial"/>
            </a:endParaRPr>
          </a:p>
          <a:p>
            <a:pPr marL="216000" indent="-215640">
              <a:lnSpc>
                <a:spcPct val="100000"/>
              </a:lnSpc>
            </a:pPr>
            <a:r>
              <a:rPr b="0" lang="en-GB" sz="1100" spc="-1" strike="noStrike">
                <a:latin typeface="Arial"/>
              </a:rPr>
              <a:t>They have been known to sacrifice themselves for the survival of other wolves. </a:t>
            </a:r>
            <a:endParaRPr b="0" lang="en-GB" sz="1100" spc="-1" strike="noStrike">
              <a:latin typeface="Arial"/>
            </a:endParaRPr>
          </a:p>
          <a:p>
            <a:pPr marL="216000" indent="-215640">
              <a:lnSpc>
                <a:spcPct val="100000"/>
              </a:lnSpc>
            </a:pPr>
            <a:r>
              <a:rPr b="0" lang="en-GB" sz="1100" spc="-1" strike="noStrike">
                <a:latin typeface="Arial"/>
              </a:rPr>
              <a:t>So, move over Romeo and Juliet!</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86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D52D2361-A5E4-4915-8325-7C6029183261}" type="slidenum">
              <a:rPr b="0" lang="en-GB" sz="1200" spc="-1" strike="noStrike">
                <a:solidFill>
                  <a:srgbClr val="000000"/>
                </a:solidFill>
                <a:latin typeface="Times New Roman"/>
              </a:rPr>
              <a:t>1</a:t>
            </a:fld>
            <a:endParaRPr b="0" lang="en-GB" sz="1200" spc="-1" strike="noStrike">
              <a:latin typeface="Arial"/>
            </a:endParaRPr>
          </a:p>
        </p:txBody>
      </p:sp>
      <p:sp>
        <p:nvSpPr>
          <p:cNvPr id="86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355949D0-8F4D-4946-912B-8C65ABC2CBFC}" type="datetime1">
              <a:rPr b="0" lang="en-GB" sz="1200" spc="-1" strike="noStrike">
                <a:solidFill>
                  <a:srgbClr val="000000"/>
                </a:solidFill>
                <a:latin typeface="Times New Roman"/>
              </a:rPr>
              <a:t>22/10/2021</a:t>
            </a:fld>
            <a:endParaRPr b="0" lang="en-GB" sz="1200" spc="-1" strike="noStrike">
              <a:latin typeface="Arial"/>
            </a:endParaRPr>
          </a:p>
        </p:txBody>
      </p:sp>
      <p:sp>
        <p:nvSpPr>
          <p:cNvPr id="86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sldImg"/>
          </p:nvPr>
        </p:nvSpPr>
        <p:spPr>
          <a:xfrm>
            <a:off x="479520" y="250920"/>
            <a:ext cx="3199320" cy="1799280"/>
          </a:xfrm>
          <a:prstGeom prst="rect">
            <a:avLst/>
          </a:prstGeom>
        </p:spPr>
      </p:sp>
      <p:sp>
        <p:nvSpPr>
          <p:cNvPr id="87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There are advantages and disadvantages with both approaches, and in the end, choosing the right approach boils down to your immediate technological and strategic needs.</a:t>
            </a:r>
            <a:endParaRPr b="0" lang="en-GB" sz="1100" spc="-1" strike="noStrike">
              <a:latin typeface="Arial"/>
            </a:endParaRPr>
          </a:p>
        </p:txBody>
      </p:sp>
      <p:sp>
        <p:nvSpPr>
          <p:cNvPr id="87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77909D0-5D9B-43F0-9031-DDFA43AC5F2E}" type="slidenum">
              <a:rPr b="0" lang="en-GB" sz="1200" spc="-1" strike="noStrike">
                <a:solidFill>
                  <a:srgbClr val="000000"/>
                </a:solidFill>
                <a:latin typeface="Times New Roman"/>
              </a:rPr>
              <a:t>1</a:t>
            </a:fld>
            <a:endParaRPr b="0" lang="en-GB" sz="1200" spc="-1" strike="noStrike">
              <a:latin typeface="Arial"/>
            </a:endParaRPr>
          </a:p>
        </p:txBody>
      </p:sp>
      <p:sp>
        <p:nvSpPr>
          <p:cNvPr id="87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DEE7DD16-E36F-4C1B-BDB0-F2DF5F9D3104}" type="datetime1">
              <a:rPr b="0" lang="en-GB" sz="1200" spc="-1" strike="noStrike">
                <a:solidFill>
                  <a:srgbClr val="000000"/>
                </a:solidFill>
                <a:latin typeface="Times New Roman"/>
              </a:rPr>
              <a:t>22/10/2021</a:t>
            </a:fld>
            <a:endParaRPr b="0" lang="en-GB" sz="1200" spc="-1" strike="noStrike">
              <a:latin typeface="Arial"/>
            </a:endParaRPr>
          </a:p>
        </p:txBody>
      </p:sp>
      <p:sp>
        <p:nvSpPr>
          <p:cNvPr id="87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479520" y="250920"/>
            <a:ext cx="3199320" cy="1799280"/>
          </a:xfrm>
          <a:prstGeom prst="rect">
            <a:avLst/>
          </a:prstGeom>
        </p:spPr>
      </p:sp>
      <p:sp>
        <p:nvSpPr>
          <p:cNvPr id="87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First lets look at some negatives of the Code First approach.</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lang="en-GB" sz="1100" spc="-1" strike="noStrike">
                <a:latin typeface="Arial"/>
              </a:rPr>
              <a:t>Code First doesn't mean leaving out the design. </a:t>
            </a:r>
            <a:endParaRPr b="0" lang="en-GB" sz="1100" spc="-1" strike="noStrike">
              <a:latin typeface="Arial"/>
            </a:endParaRPr>
          </a:p>
          <a:p>
            <a:pPr marL="216000" indent="-215280">
              <a:lnSpc>
                <a:spcPct val="100000"/>
              </a:lnSpc>
            </a:pPr>
            <a:r>
              <a:rPr b="0" lang="en-GB" sz="1100" spc="-1" strike="noStrike">
                <a:latin typeface="Arial"/>
              </a:rPr>
              <a:t>Rather it means the design is hidden away in Jira tickets, Confluence pages, or text documents and potentially lost to history…</a:t>
            </a:r>
            <a:endParaRPr b="0" lang="en-GB" sz="1100" spc="-1" strike="noStrike">
              <a:latin typeface="Arial"/>
            </a:endParaRPr>
          </a:p>
          <a:p>
            <a:pPr marL="216000" indent="-215280">
              <a:lnSpc>
                <a:spcPct val="100000"/>
              </a:lnSpc>
            </a:pPr>
            <a:r>
              <a:rPr b="0" lang="en-GB" sz="1100" spc="-1" strike="noStrike">
                <a:latin typeface="Arial"/>
              </a:rPr>
              <a:t>This can lead to some potential problems.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Frustrated Users – If the API documentation isn’t published, or doesn’t line up with the deployed API.</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The Wrong API – If the team doesn’t have automated tools to guide the design, they can build and deploy the wrong thing.</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Missed Opportunities – If the API document isn’t published, others might have trouble discovering the API, resulting in duplicated work.</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endParaRPr b="0" lang="en-GB" sz="1100" spc="-1" strike="noStrike">
              <a:latin typeface="Arial"/>
            </a:endParaRPr>
          </a:p>
        </p:txBody>
      </p:sp>
      <p:sp>
        <p:nvSpPr>
          <p:cNvPr id="87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647AF9F0-D765-4476-8739-ECFD2BC25FE1}" type="slidenum">
              <a:rPr b="0" lang="en-GB" sz="1200" spc="-1" strike="noStrike">
                <a:solidFill>
                  <a:srgbClr val="000000"/>
                </a:solidFill>
                <a:latin typeface="Times New Roman"/>
              </a:rPr>
              <a:t>1</a:t>
            </a:fld>
            <a:endParaRPr b="0" lang="en-GB" sz="1200" spc="-1" strike="noStrike">
              <a:latin typeface="Arial"/>
            </a:endParaRPr>
          </a:p>
        </p:txBody>
      </p:sp>
      <p:sp>
        <p:nvSpPr>
          <p:cNvPr id="87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43194F0-D34E-44ED-83A7-B53419263160}" type="datetime1">
              <a:rPr b="0" lang="en-GB" sz="1200" spc="-1" strike="noStrike">
                <a:solidFill>
                  <a:srgbClr val="000000"/>
                </a:solidFill>
                <a:latin typeface="Times New Roman"/>
              </a:rPr>
              <a:t>22/10/2021</a:t>
            </a:fld>
            <a:endParaRPr b="0" lang="en-GB" sz="1200" spc="-1" strike="noStrike">
              <a:latin typeface="Arial"/>
            </a:endParaRPr>
          </a:p>
        </p:txBody>
      </p:sp>
      <p:sp>
        <p:nvSpPr>
          <p:cNvPr id="87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479520" y="250920"/>
            <a:ext cx="3199320" cy="1799280"/>
          </a:xfrm>
          <a:prstGeom prst="rect">
            <a:avLst/>
          </a:prstGeom>
        </p:spPr>
      </p:sp>
      <p:sp>
        <p:nvSpPr>
          <p:cNvPr id="88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And now lets look at some benefits or good use cases of the Code First approach.</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i="1" lang="en-GB" sz="1100" spc="-1" strike="noStrike">
                <a:latin typeface="Arial"/>
              </a:rPr>
              <a:t>When Delivery Speed Matters - </a:t>
            </a:r>
            <a:r>
              <a:rPr b="0" lang="en-GB" sz="1100" spc="-1" strike="noStrike">
                <a:latin typeface="Arial"/>
              </a:rPr>
              <a:t>Developers can start implementing the API much faster if they start coding directly from the requirements document. This is important if speed is an important success factor.</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When Developing Internal APIs - </a:t>
            </a:r>
            <a:r>
              <a:rPr b="0" lang="en-GB" sz="1100" spc="-1" strike="noStrike">
                <a:latin typeface="Arial"/>
              </a:rPr>
              <a:t>If the API will only be consumed by the team or company that’s building it, and is small, then the Code First approach is an ideal solution.</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88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AC33E335-8A06-45BA-891A-F7D92EAB4DE5}" type="slidenum">
              <a:rPr b="0" lang="en-GB" sz="1200" spc="-1" strike="noStrike">
                <a:solidFill>
                  <a:srgbClr val="000000"/>
                </a:solidFill>
                <a:latin typeface="Times New Roman"/>
              </a:rPr>
              <a:t>1</a:t>
            </a:fld>
            <a:endParaRPr b="0" lang="en-GB" sz="1200" spc="-1" strike="noStrike">
              <a:latin typeface="Arial"/>
            </a:endParaRPr>
          </a:p>
        </p:txBody>
      </p:sp>
      <p:sp>
        <p:nvSpPr>
          <p:cNvPr id="88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85154D1C-4988-4402-AB64-476595A51D25}" type="datetime1">
              <a:rPr b="0" lang="en-GB" sz="1200" spc="-1" strike="noStrike">
                <a:solidFill>
                  <a:srgbClr val="000000"/>
                </a:solidFill>
                <a:latin typeface="Times New Roman"/>
              </a:rPr>
              <a:t>22/10/2021</a:t>
            </a:fld>
            <a:endParaRPr b="0" lang="en-GB" sz="1200" spc="-1" strike="noStrike">
              <a:latin typeface="Arial"/>
            </a:endParaRPr>
          </a:p>
        </p:txBody>
      </p:sp>
      <p:sp>
        <p:nvSpPr>
          <p:cNvPr id="88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479520" y="250920"/>
            <a:ext cx="3199320" cy="1799280"/>
          </a:xfrm>
          <a:prstGeom prst="rect">
            <a:avLst/>
          </a:prstGeom>
        </p:spPr>
      </p:sp>
      <p:sp>
        <p:nvSpPr>
          <p:cNvPr id="88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And now first for some negatives of the Design First approach.</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i="1" lang="en-GB" sz="1100" spc="-1" strike="noStrike">
                <a:latin typeface="Arial"/>
              </a:rPr>
              <a:t>It’s hard work - </a:t>
            </a:r>
            <a:r>
              <a:rPr b="0" lang="en-GB" sz="1100" spc="-1" strike="noStrike">
                <a:latin typeface="Arial"/>
              </a:rPr>
              <a:t>To be honest, it takes a lot of hard work for any team to move to a Design First approach.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It takes commitment - </a:t>
            </a:r>
            <a:r>
              <a:rPr b="0" lang="en-GB" sz="1100" spc="-1" strike="noStrike">
                <a:latin typeface="Arial"/>
              </a:rPr>
              <a:t>Companies must be intentional no matter their size - this shift to Design First doesn’t happen on its own.</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88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0ECD2CA-2812-4A4F-9C93-071515F8D76A}" type="slidenum">
              <a:rPr b="0" lang="en-GB" sz="1200" spc="-1" strike="noStrike">
                <a:solidFill>
                  <a:srgbClr val="000000"/>
                </a:solidFill>
                <a:latin typeface="Times New Roman"/>
              </a:rPr>
              <a:t>1</a:t>
            </a:fld>
            <a:endParaRPr b="0" lang="en-GB" sz="1200" spc="-1" strike="noStrike">
              <a:latin typeface="Arial"/>
            </a:endParaRPr>
          </a:p>
        </p:txBody>
      </p:sp>
      <p:sp>
        <p:nvSpPr>
          <p:cNvPr id="88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D27D5D72-94B4-447E-A83D-F49471AFC93C}" type="datetime1">
              <a:rPr b="0" lang="en-GB" sz="1200" spc="-1" strike="noStrike">
                <a:solidFill>
                  <a:srgbClr val="000000"/>
                </a:solidFill>
                <a:latin typeface="Times New Roman"/>
              </a:rPr>
              <a:t>22/10/2021</a:t>
            </a:fld>
            <a:endParaRPr b="0" lang="en-GB" sz="1200" spc="-1" strike="noStrike">
              <a:latin typeface="Arial"/>
            </a:endParaRPr>
          </a:p>
        </p:txBody>
      </p:sp>
      <p:sp>
        <p:nvSpPr>
          <p:cNvPr id="88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479520" y="250920"/>
            <a:ext cx="3199320" cy="1799280"/>
          </a:xfrm>
          <a:prstGeom prst="rect">
            <a:avLst/>
          </a:prstGeom>
        </p:spPr>
      </p:sp>
      <p:sp>
        <p:nvSpPr>
          <p:cNvPr id="89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Now let’s concentrate on the benefits of the Design First approach which far outweigh the challenges.</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i="1" lang="en-GB" sz="1100" spc="-1" strike="noStrike">
                <a:latin typeface="Arial"/>
              </a:rPr>
              <a:t>Product-Driven APIs</a:t>
            </a:r>
            <a:r>
              <a:rPr b="0" lang="en-GB" sz="1100" spc="-1" strike="noStrike">
                <a:latin typeface="Arial"/>
              </a:rPr>
              <a:t> – Teams can include product managers and QAs early in the process to shape the API and developers can use the design to make sure they’re building the API according to specifications.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Working in Parallel</a:t>
            </a:r>
            <a:r>
              <a:rPr b="0" lang="en-GB" sz="1100" spc="-1" strike="noStrike">
                <a:latin typeface="Arial"/>
              </a:rPr>
              <a:t> – API consumers, producers, technical and non-technical staff can work in parallel rather than waiting on each other.</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Shorter Feedback Loops</a:t>
            </a:r>
            <a:r>
              <a:rPr b="0" lang="en-GB" sz="1100" spc="-1" strike="noStrike">
                <a:latin typeface="Arial"/>
              </a:rPr>
              <a:t> – A team can try out a design before developers deliver working code.</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Source of Truth</a:t>
            </a:r>
            <a:r>
              <a:rPr b="0" lang="en-GB" sz="1100" spc="-1" strike="noStrike">
                <a:latin typeface="Arial"/>
              </a:rPr>
              <a:t> – Teams can view their API definition as the source of truth for DevOps, testing and deployment.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When Delivering Mission Critical APIs</a:t>
            </a:r>
            <a:r>
              <a:rPr b="0" lang="en-GB" sz="1100" spc="-1" strike="noStrike">
                <a:latin typeface="Arial"/>
              </a:rPr>
              <a:t> - If your API’s target audience are external customers a good design is key in determining customer satisfaction and a good Developers Experience (DX) matters.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endParaRPr b="0" lang="en-GB" sz="1100" spc="-1" strike="noStrike">
              <a:latin typeface="Arial"/>
            </a:endParaRPr>
          </a:p>
        </p:txBody>
      </p:sp>
      <p:sp>
        <p:nvSpPr>
          <p:cNvPr id="89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FD94FCC-733B-4AAD-A488-3CC787D2D30C}" type="slidenum">
              <a:rPr b="0" lang="en-GB" sz="1200" spc="-1" strike="noStrike">
                <a:solidFill>
                  <a:srgbClr val="000000"/>
                </a:solidFill>
                <a:latin typeface="Times New Roman"/>
              </a:rPr>
              <a:t>1</a:t>
            </a:fld>
            <a:endParaRPr b="0" lang="en-GB" sz="1200" spc="-1" strike="noStrike">
              <a:latin typeface="Arial"/>
            </a:endParaRPr>
          </a:p>
        </p:txBody>
      </p:sp>
      <p:sp>
        <p:nvSpPr>
          <p:cNvPr id="89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AFD91AD5-E94B-48DB-9A51-A863BFC1A5DF}" type="datetime1">
              <a:rPr b="0" lang="en-GB" sz="1200" spc="-1" strike="noStrike">
                <a:solidFill>
                  <a:srgbClr val="000000"/>
                </a:solidFill>
                <a:latin typeface="Times New Roman"/>
              </a:rPr>
              <a:t>22/10/2021</a:t>
            </a:fld>
            <a:endParaRPr b="0" lang="en-GB" sz="1200" spc="-1" strike="noStrike">
              <a:latin typeface="Arial"/>
            </a:endParaRPr>
          </a:p>
        </p:txBody>
      </p:sp>
      <p:sp>
        <p:nvSpPr>
          <p:cNvPr id="89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479520" y="250920"/>
            <a:ext cx="3199320" cy="1799280"/>
          </a:xfrm>
          <a:prstGeom prst="rect">
            <a:avLst/>
          </a:prstGeom>
        </p:spPr>
      </p:sp>
      <p:sp>
        <p:nvSpPr>
          <p:cNvPr id="80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10000"/>
              </a:lnSpc>
              <a:spcBef>
                <a:spcPts val="99"/>
              </a:spcBef>
              <a:spcAft>
                <a:spcPts val="99"/>
              </a:spcAft>
            </a:pPr>
            <a:r>
              <a:rPr b="0" lang="en-GB" sz="1600" spc="-1" strike="noStrike">
                <a:latin typeface="Arial"/>
              </a:rPr>
              <a:t>Hi, my name is</a:t>
            </a:r>
            <a:endParaRPr b="0" lang="en-GB" sz="1600" spc="-1" strike="noStrike">
              <a:latin typeface="Arial"/>
            </a:endParaRPr>
          </a:p>
          <a:p>
            <a:pPr marL="216000" indent="-215640">
              <a:lnSpc>
                <a:spcPct val="100000"/>
              </a:lnSpc>
            </a:pPr>
            <a:endParaRPr b="0" lang="en-GB" sz="1600" spc="-1" strike="noStrike">
              <a:latin typeface="Arial"/>
            </a:endParaRPr>
          </a:p>
          <a:p>
            <a:pPr marL="216000" indent="-215640">
              <a:lnSpc>
                <a:spcPct val="100000"/>
              </a:lnSpc>
            </a:pPr>
            <a:r>
              <a:rPr b="0" lang="en-GB" sz="1600" spc="-1" strike="noStrike">
                <a:solidFill>
                  <a:srgbClr val="000000"/>
                </a:solidFill>
                <a:latin typeface="Arial"/>
              </a:rPr>
              <a:t>Atanas</a:t>
            </a:r>
            <a:endParaRPr b="0" lang="en-GB" sz="1600" spc="-1" strike="noStrike">
              <a:latin typeface="Arial"/>
            </a:endParaRPr>
          </a:p>
          <a:p>
            <a:pPr marL="216000" indent="-215640">
              <a:lnSpc>
                <a:spcPct val="100000"/>
              </a:lnSpc>
            </a:pPr>
            <a:endParaRPr b="0" lang="en-GB" sz="1600" spc="-1" strike="noStrike">
              <a:latin typeface="Arial"/>
            </a:endParaRPr>
          </a:p>
          <a:p>
            <a:pPr marL="216000" indent="-215640">
              <a:lnSpc>
                <a:spcPct val="100000"/>
              </a:lnSpc>
              <a:spcAft>
                <a:spcPts val="99"/>
              </a:spcAft>
            </a:pPr>
            <a:r>
              <a:rPr b="0" lang="en-GB" sz="1600" spc="-1" strike="noStrike">
                <a:solidFill>
                  <a:srgbClr val="000000"/>
                </a:solidFill>
                <a:latin typeface="Arial"/>
              </a:rPr>
              <a:t>I am a </a:t>
            </a:r>
            <a:r>
              <a:rPr b="1" lang="en-GB" sz="1600" spc="-1" strike="noStrike">
                <a:solidFill>
                  <a:srgbClr val="000000"/>
                </a:solidFill>
                <a:latin typeface="+mn-lt"/>
                <a:ea typeface="+mn-ea"/>
              </a:rPr>
              <a:t>Senior Software Engineer at SchwarzIT Bulgaria</a:t>
            </a:r>
            <a:endParaRPr b="0" lang="en-GB" sz="1600" spc="-1" strike="noStrike">
              <a:latin typeface="Arial"/>
            </a:endParaRPr>
          </a:p>
          <a:p>
            <a:pPr marL="216000" indent="-215640">
              <a:lnSpc>
                <a:spcPct val="100000"/>
              </a:lnSpc>
              <a:spcAft>
                <a:spcPts val="99"/>
              </a:spcAft>
            </a:pPr>
            <a:endParaRPr b="0" lang="en-GB" sz="1600" spc="-1" strike="noStrike">
              <a:latin typeface="Arial"/>
            </a:endParaRPr>
          </a:p>
          <a:p>
            <a:pPr marL="216000" indent="-215640">
              <a:lnSpc>
                <a:spcPct val="100000"/>
              </a:lnSpc>
              <a:spcAft>
                <a:spcPts val="99"/>
              </a:spcAft>
            </a:pPr>
            <a:r>
              <a:rPr b="1" lang="en-GB" sz="1600" spc="-1" strike="noStrike">
                <a:solidFill>
                  <a:srgbClr val="000000"/>
                </a:solidFill>
                <a:latin typeface="+mn-lt"/>
                <a:ea typeface="+mn-ea"/>
              </a:rPr>
              <a:t>Here is a bit of background about me</a:t>
            </a:r>
            <a:endParaRPr b="0" lang="en-GB" sz="1600" spc="-1" strike="noStrike">
              <a:latin typeface="Arial"/>
            </a:endParaRPr>
          </a:p>
          <a:p>
            <a:pPr marL="216000" indent="-215640">
              <a:lnSpc>
                <a:spcPct val="100000"/>
              </a:lnSpc>
            </a:pPr>
            <a:br/>
            <a:r>
              <a:rPr b="0" lang="en-GB" sz="1600" spc="-1" strike="noStrike">
                <a:solidFill>
                  <a:srgbClr val="000000"/>
                </a:solidFill>
                <a:latin typeface="+mn-lt"/>
                <a:ea typeface="+mn-ea"/>
              </a:rPr>
              <a:t>- Where do you work?</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IT Solution Development Department at Schwarz IT Bulgaria.</a:t>
            </a:r>
            <a:endParaRPr b="0" lang="en-GB" sz="1600" spc="-1" strike="noStrike">
              <a:latin typeface="Arial"/>
            </a:endParaRPr>
          </a:p>
          <a:p>
            <a:pPr marL="216000" indent="-215640">
              <a:lnSpc>
                <a:spcPct val="100000"/>
              </a:lnSpc>
            </a:pPr>
            <a:br/>
            <a:r>
              <a:rPr b="0" lang="en-GB" sz="1600" spc="-1" strike="noStrike">
                <a:solidFill>
                  <a:srgbClr val="000000"/>
                </a:solidFill>
                <a:latin typeface="+mn-lt"/>
                <a:ea typeface="+mn-ea"/>
              </a:rPr>
              <a:t>- What do you do there?</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I am part of the team which develops and maintains our property management CMS systems, and more.</a:t>
            </a:r>
            <a:endParaRPr b="0" lang="en-GB" sz="1600" spc="-1" strike="noStrike">
              <a:latin typeface="Arial"/>
            </a:endParaRPr>
          </a:p>
          <a:p>
            <a:pPr marL="216000" indent="-215640">
              <a:lnSpc>
                <a:spcPct val="100000"/>
              </a:lnSpc>
            </a:pPr>
            <a:br/>
            <a:r>
              <a:rPr b="0" lang="en-GB" sz="1600" spc="-1" strike="noStrike">
                <a:solidFill>
                  <a:srgbClr val="000000"/>
                </a:solidFill>
                <a:latin typeface="+mn-lt"/>
                <a:ea typeface="+mn-ea"/>
              </a:rPr>
              <a:t>- Why are you an expert on your topic?</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I was given a task which I finished quicker than expected and I was crying out for work.</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My colleagues gave me a new task, I guess as a bit of a challenge or a bit of a joke – me being unaware it being something they were unable to solve a couple of years ago.</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And for a good reason, the technology isn’t quite there yet, but after a lot of hard work I was able to solve it.</a:t>
            </a:r>
            <a:endParaRPr b="0" lang="en-GB" sz="1600" spc="-1" strike="noStrike">
              <a:latin typeface="Arial"/>
            </a:endParaRPr>
          </a:p>
          <a:p>
            <a:pPr marL="216000" indent="-215640">
              <a:lnSpc>
                <a:spcPct val="100000"/>
              </a:lnSpc>
            </a:pPr>
            <a:br/>
            <a:r>
              <a:rPr b="0" lang="en-GB" sz="1600" spc="-1" strike="noStrike">
                <a:solidFill>
                  <a:srgbClr val="000000"/>
                </a:solidFill>
                <a:latin typeface="+mn-lt"/>
                <a:ea typeface="+mn-ea"/>
              </a:rPr>
              <a:t>- Why are you giving this talk today?</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At the time, to the best of my knowledge, it’s only us at Schwarz and very few other companies, using this tech in this particular way. It's only in the past three months that I have seen the trend of more companies adopting this.</a:t>
            </a:r>
            <a:endParaRPr b="0" lang="en-GB" sz="1600" spc="-1" strike="noStrike">
              <a:latin typeface="Arial"/>
            </a:endParaRPr>
          </a:p>
          <a:p>
            <a:pPr marL="216000" indent="-215640">
              <a:lnSpc>
                <a:spcPct val="100000"/>
              </a:lnSpc>
            </a:pPr>
            <a:r>
              <a:rPr b="0" lang="en-GB" sz="1600" spc="-1" strike="noStrike">
                <a:solidFill>
                  <a:srgbClr val="000000"/>
                </a:solidFill>
                <a:latin typeface="+mn-lt"/>
                <a:ea typeface="+mn-ea"/>
              </a:rPr>
              <a:t>Very few of them are talking about this, and there are almost no blog posts or tutorials. So, I want to share my findings with you as I think they are immediately applicable in practice and greatly beneficial.</a:t>
            </a:r>
            <a:endParaRPr b="0" lang="en-GB" sz="1600" spc="-1" strike="noStrike">
              <a:latin typeface="Arial"/>
            </a:endParaRPr>
          </a:p>
          <a:p>
            <a:pPr marL="216000" indent="-215640">
              <a:lnSpc>
                <a:spcPct val="100000"/>
              </a:lnSpc>
            </a:pPr>
            <a:endParaRPr b="0" lang="en-GB" sz="1600" spc="-1" strike="noStrike">
              <a:latin typeface="Arial"/>
            </a:endParaRPr>
          </a:p>
        </p:txBody>
      </p:sp>
      <p:sp>
        <p:nvSpPr>
          <p:cNvPr id="806" name="CustomShape 3"/>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8049E92-A811-4BDE-8578-67E7E356BB49}" type="datetime1">
              <a:rPr b="0" lang="en-GB" sz="1200" spc="-1" strike="noStrike">
                <a:solidFill>
                  <a:srgbClr val="000000"/>
                </a:solidFill>
                <a:latin typeface="Times New Roman"/>
              </a:rPr>
              <a:t>22/10/2021</a:t>
            </a:fld>
            <a:endParaRPr b="0" lang="en-GB" sz="1200" spc="-1" strike="noStrike">
              <a:latin typeface="Arial"/>
            </a:endParaRPr>
          </a:p>
        </p:txBody>
      </p:sp>
      <p:sp>
        <p:nvSpPr>
          <p:cNvPr id="807" name="CustomShape 4"/>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
        <p:nvSpPr>
          <p:cNvPr id="808" name="CustomShape 5"/>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0439C58-04EF-47D1-A865-06FF9B2D010C}" type="slidenum">
              <a:rPr b="0" lang="en-GB" sz="1200" spc="-1" strike="noStrike">
                <a:solidFill>
                  <a:srgbClr val="000000"/>
                </a:solidFill>
                <a:latin typeface="Times New Roman"/>
              </a:rPr>
              <a:t>1</a:t>
            </a:fld>
            <a:endParaRPr b="0" lang="en-GB"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479520" y="250920"/>
            <a:ext cx="3199320" cy="1799280"/>
          </a:xfrm>
          <a:prstGeom prst="rect">
            <a:avLst/>
          </a:prstGeom>
        </p:spPr>
      </p:sp>
      <p:sp>
        <p:nvSpPr>
          <p:cNvPr id="89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Random wolf fact.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1" i="1" lang="en-GB" sz="1100" spc="-1" strike="noStrike">
                <a:latin typeface="Arial"/>
              </a:rPr>
              <a:t>It’s all in the howl</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Wolves do howl at night, and these soulful calls have nothing to do with the moon. Their penetrating, hauntingly beautiful howl is a primary communication tool, both between lone wolves and their pack, as well as between packs.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89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F5B80DB-56CA-4211-89EE-C69533E7751A}" type="slidenum">
              <a:rPr b="0" lang="en-GB" sz="1200" spc="-1" strike="noStrike">
                <a:solidFill>
                  <a:srgbClr val="000000"/>
                </a:solidFill>
                <a:latin typeface="Times New Roman"/>
              </a:rPr>
              <a:t>1</a:t>
            </a:fld>
            <a:endParaRPr b="0" lang="en-GB" sz="1200" spc="-1" strike="noStrike">
              <a:latin typeface="Arial"/>
            </a:endParaRPr>
          </a:p>
        </p:txBody>
      </p:sp>
      <p:sp>
        <p:nvSpPr>
          <p:cNvPr id="89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E76949F-7D89-48AF-B9C4-13DFC1B68000}" type="datetime1">
              <a:rPr b="0" lang="en-GB" sz="1200" spc="-1" strike="noStrike">
                <a:solidFill>
                  <a:srgbClr val="000000"/>
                </a:solidFill>
                <a:latin typeface="Times New Roman"/>
              </a:rPr>
              <a:t>22/10/2021</a:t>
            </a:fld>
            <a:endParaRPr b="0" lang="en-GB" sz="1200" spc="-1" strike="noStrike">
              <a:latin typeface="Arial"/>
            </a:endParaRPr>
          </a:p>
        </p:txBody>
      </p:sp>
      <p:sp>
        <p:nvSpPr>
          <p:cNvPr id="89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479520" y="250920"/>
            <a:ext cx="3199320" cy="1799280"/>
          </a:xfrm>
          <a:prstGeom prst="rect">
            <a:avLst/>
          </a:prstGeom>
        </p:spPr>
      </p:sp>
      <p:sp>
        <p:nvSpPr>
          <p:cNvPr id="90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We can already see that the Design First and or API First is the better approach.</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But why?</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0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FCB0AC1D-CCA8-4089-8D16-B06EA372D6FA}" type="slidenum">
              <a:rPr b="0" lang="en-GB" sz="1200" spc="-1" strike="noStrike">
                <a:solidFill>
                  <a:srgbClr val="000000"/>
                </a:solidFill>
                <a:latin typeface="Times New Roman"/>
              </a:rPr>
              <a:t>1</a:t>
            </a:fld>
            <a:endParaRPr b="0" lang="en-GB" sz="1200" spc="-1" strike="noStrike">
              <a:latin typeface="Arial"/>
            </a:endParaRPr>
          </a:p>
        </p:txBody>
      </p:sp>
      <p:sp>
        <p:nvSpPr>
          <p:cNvPr id="90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42EB19A-C504-4C80-AB64-D4E0A2A60597}" type="datetime1">
              <a:rPr b="0" lang="en-GB" sz="1200" spc="-1" strike="noStrike">
                <a:solidFill>
                  <a:srgbClr val="000000"/>
                </a:solidFill>
                <a:latin typeface="Times New Roman"/>
              </a:rPr>
              <a:t>22/10/2021</a:t>
            </a:fld>
            <a:endParaRPr b="0" lang="en-GB" sz="1200" spc="-1" strike="noStrike">
              <a:latin typeface="Arial"/>
            </a:endParaRPr>
          </a:p>
        </p:txBody>
      </p:sp>
      <p:sp>
        <p:nvSpPr>
          <p:cNvPr id="90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479520" y="250920"/>
            <a:ext cx="3199320" cy="1799280"/>
          </a:xfrm>
          <a:prstGeom prst="rect">
            <a:avLst/>
          </a:prstGeom>
        </p:spPr>
      </p:sp>
      <p:sp>
        <p:nvSpPr>
          <p:cNvPr id="90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In a world where speed-to-market holds a premium, why would you spend valuable building time to focus on the API first? Is it worth it?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There are several benefits for choosing this approach that potentially outweigh delaying your time-to-market.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Earlier validation:</a:t>
            </a:r>
            <a:r>
              <a:rPr b="0" lang="en-GB" sz="1100" spc="-1" strike="noStrike">
                <a:latin typeface="Arial"/>
              </a:rPr>
              <a:t> early feedback allows the team to adapt to new inputs while the cost is still low.</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Clear abstraction layer:</a:t>
            </a:r>
            <a:r>
              <a:rPr b="0" lang="en-GB" sz="1100" spc="-1" strike="noStrike">
                <a:latin typeface="Arial"/>
              </a:rPr>
              <a:t> showing only the necessary details to the intended user hides internal complexity.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Decoupling dependencies:</a:t>
            </a:r>
            <a:r>
              <a:rPr b="0" lang="en-GB" sz="1100" spc="-1" strike="noStrike">
                <a:latin typeface="Arial"/>
              </a:rPr>
              <a:t> by having a contract between services, work can progress in parallel, independent of other teams.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i="1" lang="en-GB" sz="1100" spc="-1" strike="noStrike">
                <a:latin typeface="Arial"/>
              </a:rPr>
              <a:t>Ensures the quality, predictability, and stability:</a:t>
            </a:r>
            <a:r>
              <a:rPr b="0" lang="en-GB" sz="1100" spc="-1" strike="noStrike">
                <a:latin typeface="Arial"/>
              </a:rPr>
              <a:t> to withstand web clients, mobile users and other developers.</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90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95AFC89-44CF-47C1-9C71-3D6E828463D4}" type="slidenum">
              <a:rPr b="0" lang="en-GB" sz="1200" spc="-1" strike="noStrike">
                <a:solidFill>
                  <a:srgbClr val="000000"/>
                </a:solidFill>
                <a:latin typeface="Times New Roman"/>
              </a:rPr>
              <a:t>1</a:t>
            </a:fld>
            <a:endParaRPr b="0" lang="en-GB" sz="1200" spc="-1" strike="noStrike">
              <a:latin typeface="Arial"/>
            </a:endParaRPr>
          </a:p>
        </p:txBody>
      </p:sp>
      <p:sp>
        <p:nvSpPr>
          <p:cNvPr id="90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38C6A115-6980-4874-B2C1-A9FC91695791}" type="datetime1">
              <a:rPr b="0" lang="en-GB" sz="1200" spc="-1" strike="noStrike">
                <a:solidFill>
                  <a:srgbClr val="000000"/>
                </a:solidFill>
                <a:latin typeface="Times New Roman"/>
              </a:rPr>
              <a:t>22/10/2021</a:t>
            </a:fld>
            <a:endParaRPr b="0" lang="en-GB" sz="1200" spc="-1" strike="noStrike">
              <a:latin typeface="Arial"/>
            </a:endParaRPr>
          </a:p>
        </p:txBody>
      </p:sp>
      <p:sp>
        <p:nvSpPr>
          <p:cNvPr id="90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479520" y="250920"/>
            <a:ext cx="3199320" cy="1799280"/>
          </a:xfrm>
          <a:prstGeom prst="rect">
            <a:avLst/>
          </a:prstGeom>
        </p:spPr>
      </p:sp>
      <p:sp>
        <p:nvSpPr>
          <p:cNvPr id="91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i="1" lang="en-GB" sz="1100" spc="-1" strike="noStrike">
                <a:latin typeface="Arial"/>
              </a:rPr>
              <a:t>A couple of real world examples.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Twilio has an API-first cloud platform is tailor-made to support their partners.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i="1" lang="en-GB" sz="1100" spc="-1" strike="noStrike">
                <a:latin typeface="Arial"/>
              </a:rPr>
              <a:t>Speaking from personal experience at the BBC:</a:t>
            </a:r>
            <a:endParaRPr b="0" lang="en-GB" sz="1100" spc="-1" strike="noStrike">
              <a:latin typeface="Arial"/>
            </a:endParaRPr>
          </a:p>
          <a:p>
            <a:pPr marL="216000" indent="-215640">
              <a:lnSpc>
                <a:spcPct val="100000"/>
              </a:lnSpc>
            </a:pPr>
            <a:r>
              <a:rPr b="0" lang="en-GB" sz="1100" spc="-1" strike="noStrike">
                <a:latin typeface="Arial"/>
              </a:rPr>
              <a:t>Building a new Breaking News App in time for Elections with a cross-team effort of 4 teams in 3 different locations. Our main channel of communication was an API contract. Without it, we wouldn’t have made it in time.</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i="1" lang="en-GB" sz="1100" spc="-1" strike="noStrike">
                <a:latin typeface="Arial"/>
              </a:rPr>
              <a:t>Again speaking from personal experience in Schwarz IT:</a:t>
            </a:r>
            <a:endParaRPr b="0" lang="en-GB" sz="1100" spc="-1" strike="noStrike">
              <a:latin typeface="Arial"/>
            </a:endParaRPr>
          </a:p>
          <a:p>
            <a:pPr marL="216000" indent="-215640">
              <a:lnSpc>
                <a:spcPct val="100000"/>
              </a:lnSpc>
            </a:pPr>
            <a:r>
              <a:rPr b="0" lang="en-GB" sz="1100" spc="-1" strike="noStrike">
                <a:latin typeface="Arial"/>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OpenAPI specs and intend to use it for any new projects from the start.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1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79A22BF-0DD9-478C-943F-F9601B2EF23E}" type="slidenum">
              <a:rPr b="0" lang="en-GB" sz="1200" spc="-1" strike="noStrike">
                <a:solidFill>
                  <a:srgbClr val="000000"/>
                </a:solidFill>
                <a:latin typeface="Times New Roman"/>
              </a:rPr>
              <a:t>1</a:t>
            </a:fld>
            <a:endParaRPr b="0" lang="en-GB" sz="1200" spc="-1" strike="noStrike">
              <a:latin typeface="Arial"/>
            </a:endParaRPr>
          </a:p>
        </p:txBody>
      </p:sp>
      <p:sp>
        <p:nvSpPr>
          <p:cNvPr id="91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5FA1CC5D-8982-49F0-8FE0-42059E2993F3}" type="datetime1">
              <a:rPr b="0" lang="en-GB" sz="1200" spc="-1" strike="noStrike">
                <a:solidFill>
                  <a:srgbClr val="000000"/>
                </a:solidFill>
                <a:latin typeface="Times New Roman"/>
              </a:rPr>
              <a:t>22/10/2021</a:t>
            </a:fld>
            <a:endParaRPr b="0" lang="en-GB" sz="1200" spc="-1" strike="noStrike">
              <a:latin typeface="Arial"/>
            </a:endParaRPr>
          </a:p>
        </p:txBody>
      </p:sp>
      <p:sp>
        <p:nvSpPr>
          <p:cNvPr id="91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479520" y="250920"/>
            <a:ext cx="3199320" cy="1799280"/>
          </a:xfrm>
          <a:prstGeom prst="rect">
            <a:avLst/>
          </a:prstGeom>
        </p:spPr>
      </p:sp>
      <p:sp>
        <p:nvSpPr>
          <p:cNvPr id="91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YOUR API IS YOUR CONTRACT</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1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ACE659C-4243-4C2C-AC68-684A1289FF5B}" type="slidenum">
              <a:rPr b="0" lang="en-GB" sz="1200" spc="-1" strike="noStrike">
                <a:solidFill>
                  <a:srgbClr val="000000"/>
                </a:solidFill>
                <a:latin typeface="Times New Roman"/>
              </a:rPr>
              <a:t>1</a:t>
            </a:fld>
            <a:endParaRPr b="0" lang="en-GB" sz="1200" spc="-1" strike="noStrike">
              <a:latin typeface="Arial"/>
            </a:endParaRPr>
          </a:p>
        </p:txBody>
      </p:sp>
      <p:sp>
        <p:nvSpPr>
          <p:cNvPr id="91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4EA163C1-47F3-4BA1-865E-B445F90F6E17}" type="datetime1">
              <a:rPr b="0" lang="en-GB" sz="1200" spc="-1" strike="noStrike">
                <a:solidFill>
                  <a:srgbClr val="000000"/>
                </a:solidFill>
                <a:latin typeface="Times New Roman"/>
              </a:rPr>
              <a:t>22/10/2021</a:t>
            </a:fld>
            <a:endParaRPr b="0" lang="en-GB" sz="1200" spc="-1" strike="noStrike">
              <a:latin typeface="Arial"/>
            </a:endParaRPr>
          </a:p>
        </p:txBody>
      </p:sp>
      <p:sp>
        <p:nvSpPr>
          <p:cNvPr id="91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479520" y="250920"/>
            <a:ext cx="3199320" cy="1799280"/>
          </a:xfrm>
          <a:prstGeom prst="rect">
            <a:avLst/>
          </a:prstGeom>
        </p:spPr>
      </p:sp>
      <p:sp>
        <p:nvSpPr>
          <p:cNvPr id="92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solidFill>
                  <a:srgbClr val="70267d"/>
                </a:solidFill>
                <a:latin typeface="Arial"/>
              </a:rPr>
              <a:t>WHAT IS AN API CONTRACT?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A shared articulation of what an API does in both machine and human readable format.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Uses tools such as OpenAPI to describe the requests and responses of each API functionality offered. </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It is something that both API provider and consumer agree upon, and get to work developing, delivering, and then integrating and consuming - for an agreed upon price.</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An API contract helps mitigate change, or at least communicates it. </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Providing an OpenAPI spec of each new version ahead of time, reduces the amount of uncertainty and allows consumers to review the API contract before they commit to integrating with it. </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2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A0E9966-4710-49BF-850A-A7894FA0BB15}" type="slidenum">
              <a:rPr b="0" lang="en-GB" sz="1200" spc="-1" strike="noStrike">
                <a:solidFill>
                  <a:srgbClr val="000000"/>
                </a:solidFill>
                <a:latin typeface="Times New Roman"/>
              </a:rPr>
              <a:t>1</a:t>
            </a:fld>
            <a:endParaRPr b="0" lang="en-GB" sz="1200" spc="-1" strike="noStrike">
              <a:latin typeface="Arial"/>
            </a:endParaRPr>
          </a:p>
        </p:txBody>
      </p:sp>
      <p:sp>
        <p:nvSpPr>
          <p:cNvPr id="92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54855E79-98D2-44E4-90B2-6AD1765446FC}" type="datetime1">
              <a:rPr b="0" lang="en-GB" sz="1200" spc="-1" strike="noStrike">
                <a:solidFill>
                  <a:srgbClr val="000000"/>
                </a:solidFill>
                <a:latin typeface="Times New Roman"/>
              </a:rPr>
              <a:t>22/10/2021</a:t>
            </a:fld>
            <a:endParaRPr b="0" lang="en-GB" sz="1200" spc="-1" strike="noStrike">
              <a:latin typeface="Arial"/>
            </a:endParaRPr>
          </a:p>
        </p:txBody>
      </p:sp>
      <p:sp>
        <p:nvSpPr>
          <p:cNvPr id="92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479520" y="250920"/>
            <a:ext cx="3199320" cy="1799280"/>
          </a:xfrm>
          <a:prstGeom prst="rect">
            <a:avLst/>
          </a:prstGeom>
        </p:spPr>
      </p:sp>
      <p:sp>
        <p:nvSpPr>
          <p:cNvPr id="92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This sounds great and all, but if there is no way to enforce a contract, people might not keep it, and this can have monstrous consequences.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IF ONLY THERE WAS A WAY AND RELEVANT TOOLS TO CHANGE THIS?!</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92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E3E764A9-707A-472D-AD82-6CF266128C4E}" type="slidenum">
              <a:rPr b="0" lang="en-GB" sz="1200" spc="-1" strike="noStrike">
                <a:solidFill>
                  <a:srgbClr val="000000"/>
                </a:solidFill>
                <a:latin typeface="Times New Roman"/>
              </a:rPr>
              <a:t>1</a:t>
            </a:fld>
            <a:endParaRPr b="0" lang="en-GB" sz="1200" spc="-1" strike="noStrike">
              <a:latin typeface="Arial"/>
            </a:endParaRPr>
          </a:p>
        </p:txBody>
      </p:sp>
      <p:sp>
        <p:nvSpPr>
          <p:cNvPr id="92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3C50F4DA-CD33-4C87-8D5D-AB2C8F512024}" type="datetime1">
              <a:rPr b="0" lang="en-GB" sz="1200" spc="-1" strike="noStrike">
                <a:solidFill>
                  <a:srgbClr val="000000"/>
                </a:solidFill>
                <a:latin typeface="Times New Roman"/>
              </a:rPr>
              <a:t>22/10/2021</a:t>
            </a:fld>
            <a:endParaRPr b="0" lang="en-GB" sz="1200" spc="-1" strike="noStrike">
              <a:latin typeface="Arial"/>
            </a:endParaRPr>
          </a:p>
        </p:txBody>
      </p:sp>
      <p:sp>
        <p:nvSpPr>
          <p:cNvPr id="92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479520" y="250920"/>
            <a:ext cx="3199320" cy="1799280"/>
          </a:xfrm>
          <a:prstGeom prst="rect">
            <a:avLst/>
          </a:prstGeom>
        </p:spPr>
      </p:sp>
      <p:sp>
        <p:nvSpPr>
          <p:cNvPr id="93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Enter Contract First Development and Contract Testing and validation!</a:t>
            </a:r>
            <a:endParaRPr b="0" lang="en-GB" sz="2000" spc="-1" strike="noStrike">
              <a:latin typeface="Arial"/>
            </a:endParaRPr>
          </a:p>
        </p:txBody>
      </p:sp>
      <p:sp>
        <p:nvSpPr>
          <p:cNvPr id="93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E804A425-AA3D-466F-9A6E-5B55EBF7E328}" type="slidenum">
              <a:rPr b="0" lang="en-GB" sz="1200" spc="-1" strike="noStrike">
                <a:solidFill>
                  <a:srgbClr val="000000"/>
                </a:solidFill>
                <a:latin typeface="Times New Roman"/>
              </a:rPr>
              <a:t>1</a:t>
            </a:fld>
            <a:endParaRPr b="0" lang="en-GB" sz="1200" spc="-1" strike="noStrike">
              <a:latin typeface="Arial"/>
            </a:endParaRPr>
          </a:p>
        </p:txBody>
      </p:sp>
      <p:sp>
        <p:nvSpPr>
          <p:cNvPr id="93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95A26312-FF1D-4D36-B167-6478F3AEE21D}" type="datetime1">
              <a:rPr b="0" lang="en-GB" sz="1200" spc="-1" strike="noStrike">
                <a:solidFill>
                  <a:srgbClr val="000000"/>
                </a:solidFill>
                <a:latin typeface="Times New Roman"/>
              </a:rPr>
              <a:t>22/10/2021</a:t>
            </a:fld>
            <a:endParaRPr b="0" lang="en-GB" sz="1200" spc="-1" strike="noStrike">
              <a:latin typeface="Arial"/>
            </a:endParaRPr>
          </a:p>
        </p:txBody>
      </p:sp>
      <p:sp>
        <p:nvSpPr>
          <p:cNvPr id="93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479520" y="250920"/>
            <a:ext cx="3199320" cy="1799280"/>
          </a:xfrm>
          <a:prstGeom prst="rect">
            <a:avLst/>
          </a:prstGeom>
        </p:spPr>
      </p:sp>
      <p:sp>
        <p:nvSpPr>
          <p:cNvPr id="93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solidFill>
                  <a:srgbClr val="70267d"/>
                </a:solidFill>
                <a:latin typeface="Arial"/>
              </a:rPr>
              <a:t>WHAT IS CONTRACT FIRST DEVELOPMENT?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Contract First Development is about making your intent clear across team members and external teams.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By using a tool like OpenAPI we define our programming API clearly at the very beginning. </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70267d"/>
                </a:solidFill>
                <a:latin typeface="Arial"/>
              </a:rPr>
              <a:t>We also update the contract before implementing changes to the code.</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3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ADEB8372-5689-4879-8F7B-65C5DBF66140}" type="slidenum">
              <a:rPr b="0" lang="en-GB" sz="1200" spc="-1" strike="noStrike">
                <a:solidFill>
                  <a:srgbClr val="000000"/>
                </a:solidFill>
                <a:latin typeface="Times New Roman"/>
              </a:rPr>
              <a:t>1</a:t>
            </a:fld>
            <a:endParaRPr b="0" lang="en-GB" sz="1200" spc="-1" strike="noStrike">
              <a:latin typeface="Arial"/>
            </a:endParaRPr>
          </a:p>
        </p:txBody>
      </p:sp>
      <p:sp>
        <p:nvSpPr>
          <p:cNvPr id="93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68A33BE7-6ACA-4DAE-98F3-3706FCF87BB0}" type="datetime1">
              <a:rPr b="0" lang="en-GB" sz="1200" spc="-1" strike="noStrike">
                <a:solidFill>
                  <a:srgbClr val="000000"/>
                </a:solidFill>
                <a:latin typeface="Times New Roman"/>
              </a:rPr>
              <a:t>22/10/2021</a:t>
            </a:fld>
            <a:endParaRPr b="0" lang="en-GB" sz="1200" spc="-1" strike="noStrike">
              <a:latin typeface="Arial"/>
            </a:endParaRPr>
          </a:p>
        </p:txBody>
      </p:sp>
      <p:sp>
        <p:nvSpPr>
          <p:cNvPr id="93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479520" y="250920"/>
            <a:ext cx="3199320" cy="1799280"/>
          </a:xfrm>
          <a:prstGeom prst="rect">
            <a:avLst/>
          </a:prstGeom>
        </p:spPr>
      </p:sp>
      <p:sp>
        <p:nvSpPr>
          <p:cNvPr id="94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solidFill>
                  <a:srgbClr val="70267d"/>
                </a:solidFill>
                <a:latin typeface="Arial"/>
              </a:rPr>
              <a:t>WHAT IS THIS CONTRACT TESTING THING?</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2000" spc="-1" strike="noStrike">
                <a:solidFill>
                  <a:srgbClr val="70267d"/>
                </a:solidFill>
                <a:latin typeface="Arial"/>
              </a:rPr>
              <a:t>This is the way we enforce and validate our contracts.</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1100" spc="-1" strike="noStrike">
                <a:solidFill>
                  <a:srgbClr val="70267d"/>
                </a:solidFill>
                <a:latin typeface="Arial"/>
              </a:rPr>
              <a:t>When compared to E2E testing approaches, contract testing enables you to create consistent curves in your pipeline speed and effort that look more like the chart below, whilst maintaining many of the safety guarantees of E2E tests.</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4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8A53233-192E-4F7B-AF0C-5A9E28D77960}" type="slidenum">
              <a:rPr b="0" lang="en-GB" sz="1200" spc="-1" strike="noStrike">
                <a:solidFill>
                  <a:srgbClr val="000000"/>
                </a:solidFill>
                <a:latin typeface="Times New Roman"/>
              </a:rPr>
              <a:t>1</a:t>
            </a:fld>
            <a:endParaRPr b="0" lang="en-GB" sz="1200" spc="-1" strike="noStrike">
              <a:latin typeface="Arial"/>
            </a:endParaRPr>
          </a:p>
        </p:txBody>
      </p:sp>
      <p:sp>
        <p:nvSpPr>
          <p:cNvPr id="94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3A44EE56-FFAF-4C35-8ADD-CDD0AB2D82E7}" type="datetime1">
              <a:rPr b="0" lang="en-GB" sz="1200" spc="-1" strike="noStrike">
                <a:solidFill>
                  <a:srgbClr val="000000"/>
                </a:solidFill>
                <a:latin typeface="Times New Roman"/>
              </a:rPr>
              <a:t>22/10/2021</a:t>
            </a:fld>
            <a:endParaRPr b="0" lang="en-GB" sz="1200" spc="-1" strike="noStrike">
              <a:latin typeface="Arial"/>
            </a:endParaRPr>
          </a:p>
        </p:txBody>
      </p:sp>
      <p:sp>
        <p:nvSpPr>
          <p:cNvPr id="94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sldImg"/>
          </p:nvPr>
        </p:nvSpPr>
        <p:spPr>
          <a:xfrm>
            <a:off x="479520" y="250920"/>
            <a:ext cx="3199320" cy="1799280"/>
          </a:xfrm>
          <a:prstGeom prst="rect">
            <a:avLst/>
          </a:prstGeom>
        </p:spPr>
      </p:sp>
      <p:sp>
        <p:nvSpPr>
          <p:cNvPr id="81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We will start with an intro and basics as I want to make this talk accessible to all levels.</a:t>
            </a:r>
            <a:endParaRPr b="0" lang="en-GB" sz="2000" spc="-1" strike="noStrike">
              <a:latin typeface="Arial"/>
            </a:endParaRPr>
          </a:p>
          <a:p>
            <a:pPr marL="216000" indent="-215280">
              <a:lnSpc>
                <a:spcPct val="100000"/>
              </a:lnSpc>
            </a:pPr>
            <a:r>
              <a:rPr b="0" lang="en-GB" sz="2000" spc="-1" strike="noStrike">
                <a:latin typeface="Arial"/>
              </a:rPr>
              <a:t>We will then see </a:t>
            </a:r>
            <a:r>
              <a:rPr b="0" lang="en-GB" sz="1100" spc="-1" strike="noStrike">
                <a:latin typeface="Arial"/>
              </a:rPr>
              <a:t>at a high-level - Design First vs. Code First Development.</a:t>
            </a:r>
            <a:endParaRPr b="0" lang="en-GB" sz="1100" spc="-1" strike="noStrike">
              <a:latin typeface="Arial"/>
            </a:endParaRPr>
          </a:p>
          <a:p>
            <a:pPr marL="216000" indent="-215280">
              <a:lnSpc>
                <a:spcPct val="100000"/>
              </a:lnSpc>
            </a:pPr>
            <a:r>
              <a:rPr b="0" lang="en-GB" sz="1100" spc="-1" strike="noStrike">
                <a:latin typeface="Arial"/>
              </a:rPr>
              <a:t>After that we will see how that applies to API development in terms of  Design First API vs. Code First API.</a:t>
            </a:r>
            <a:endParaRPr b="0" lang="en-GB" sz="1100" spc="-1" strike="noStrike">
              <a:latin typeface="Arial"/>
            </a:endParaRPr>
          </a:p>
          <a:p>
            <a:pPr marL="216000" indent="-215280">
              <a:lnSpc>
                <a:spcPct val="100000"/>
              </a:lnSpc>
            </a:pPr>
            <a:r>
              <a:rPr b="0" lang="en-GB" sz="1100" spc="-1" strike="noStrike">
                <a:latin typeface="Arial"/>
              </a:rPr>
              <a:t>Later we will see what is an API contract and why API First and Contract First is important.</a:t>
            </a:r>
            <a:endParaRPr b="0" lang="en-GB" sz="1100" spc="-1" strike="noStrike">
              <a:latin typeface="Arial"/>
            </a:endParaRPr>
          </a:p>
          <a:p>
            <a:pPr marL="216000" indent="-215280">
              <a:lnSpc>
                <a:spcPct val="100000"/>
              </a:lnSpc>
            </a:pPr>
            <a:r>
              <a:rPr b="0" lang="en-GB" sz="1100" spc="-1" strike="noStrike">
                <a:latin typeface="Arial"/>
              </a:rPr>
              <a:t>We will go over contract validation and testing and the tools we need for that.</a:t>
            </a:r>
            <a:endParaRPr b="0" lang="en-GB" sz="1100" spc="-1" strike="noStrike">
              <a:latin typeface="Arial"/>
            </a:endParaRPr>
          </a:p>
          <a:p>
            <a:pPr marL="216000" indent="-215280">
              <a:lnSpc>
                <a:spcPct val="100000"/>
              </a:lnSpc>
            </a:pPr>
            <a:r>
              <a:rPr b="0" lang="en-GB" sz="1100" spc="-1" strike="noStrike">
                <a:latin typeface="Arial"/>
              </a:rPr>
              <a:t>And we will tie this whole thing neatly in a knot in a live Demo.</a:t>
            </a:r>
            <a:endParaRPr b="0" lang="en-GB" sz="1100" spc="-1" strike="noStrike">
              <a:latin typeface="Arial"/>
            </a:endParaRPr>
          </a:p>
          <a:p>
            <a:pPr marL="216000" indent="-215280">
              <a:lnSpc>
                <a:spcPct val="100000"/>
              </a:lnSpc>
            </a:pPr>
            <a:r>
              <a:rPr b="0" lang="en-GB" sz="1100" spc="-1" strike="noStrike">
                <a:latin typeface="Arial"/>
              </a:rPr>
              <a:t>We will finish with a recap of what we have achieved.</a:t>
            </a:r>
            <a:endParaRPr b="0" lang="en-GB" sz="1100" spc="-1" strike="noStrike">
              <a:latin typeface="Arial"/>
            </a:endParaRPr>
          </a:p>
          <a:p>
            <a:pPr marL="216000" indent="-215280">
              <a:lnSpc>
                <a:spcPct val="100000"/>
              </a:lnSpc>
            </a:pPr>
            <a:r>
              <a:rPr b="0" lang="en-GB" sz="1100" spc="-1" strike="noStrike">
                <a:latin typeface="Arial"/>
              </a:rPr>
              <a:t>And hopefully we will have some time for Q&amp;A.</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endParaRPr b="0" lang="en-GB" sz="1100" spc="-1" strike="noStrike">
              <a:latin typeface="Arial"/>
            </a:endParaRPr>
          </a:p>
        </p:txBody>
      </p:sp>
      <p:sp>
        <p:nvSpPr>
          <p:cNvPr id="81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452B9EE8-CDFE-4AF2-909D-0EDC852E1222}" type="slidenum">
              <a:rPr b="0" lang="en-GB" sz="1200" spc="-1" strike="noStrike">
                <a:solidFill>
                  <a:srgbClr val="000000"/>
                </a:solidFill>
                <a:latin typeface="Times New Roman"/>
              </a:rPr>
              <a:t>1</a:t>
            </a:fld>
            <a:endParaRPr b="0" lang="en-GB" sz="1200" spc="-1" strike="noStrike">
              <a:latin typeface="Arial"/>
            </a:endParaRPr>
          </a:p>
        </p:txBody>
      </p:sp>
      <p:sp>
        <p:nvSpPr>
          <p:cNvPr id="81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4C53B76D-9375-4317-BF20-A190F2000054}" type="datetime1">
              <a:rPr b="0" lang="en-GB" sz="1200" spc="-1" strike="noStrike">
                <a:solidFill>
                  <a:srgbClr val="000000"/>
                </a:solidFill>
                <a:latin typeface="Times New Roman"/>
              </a:rPr>
              <a:t>22/10/2021</a:t>
            </a:fld>
            <a:endParaRPr b="0" lang="en-GB" sz="1200" spc="-1" strike="noStrike">
              <a:latin typeface="Arial"/>
            </a:endParaRPr>
          </a:p>
        </p:txBody>
      </p:sp>
      <p:sp>
        <p:nvSpPr>
          <p:cNvPr id="81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479520" y="250920"/>
            <a:ext cx="3199320" cy="1799280"/>
          </a:xfrm>
          <a:prstGeom prst="rect">
            <a:avLst/>
          </a:prstGeom>
        </p:spPr>
      </p:sp>
      <p:sp>
        <p:nvSpPr>
          <p:cNvPr id="94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So, how do I convince you?</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lang="en-GB" sz="1100" spc="-1" strike="noStrike">
                <a:latin typeface="Arial"/>
              </a:rPr>
              <a:t>The main thing that any organisation cares about when it comes to software development is cost.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When building a product, your time is probably the biggest cost to an organisation.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There will be initial overhead in learning how to use contract tests and integrating them into your build pipeline.</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Using contract tests in conjunction with, or as a replacement for traditional end-to-end tests will be cheaper in the long run.</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endParaRPr b="0" lang="en-GB" sz="1100" spc="-1" strike="noStrike">
              <a:latin typeface="Arial"/>
            </a:endParaRPr>
          </a:p>
        </p:txBody>
      </p:sp>
      <p:sp>
        <p:nvSpPr>
          <p:cNvPr id="94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1C257898-E6C9-43D5-85DB-9F45833DD5DA}" type="slidenum">
              <a:rPr b="0" lang="en-GB" sz="1200" spc="-1" strike="noStrike">
                <a:solidFill>
                  <a:srgbClr val="000000"/>
                </a:solidFill>
                <a:latin typeface="Times New Roman"/>
              </a:rPr>
              <a:t>1</a:t>
            </a:fld>
            <a:endParaRPr b="0" lang="en-GB" sz="1200" spc="-1" strike="noStrike">
              <a:latin typeface="Arial"/>
            </a:endParaRPr>
          </a:p>
        </p:txBody>
      </p:sp>
      <p:sp>
        <p:nvSpPr>
          <p:cNvPr id="94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0194A018-8A22-431C-ABEC-551E5346F934}" type="datetime1">
              <a:rPr b="0" lang="en-GB" sz="1200" spc="-1" strike="noStrike">
                <a:solidFill>
                  <a:srgbClr val="000000"/>
                </a:solidFill>
                <a:latin typeface="Times New Roman"/>
              </a:rPr>
              <a:t>22/10/2021</a:t>
            </a:fld>
            <a:endParaRPr b="0" lang="en-GB" sz="1200" spc="-1" strike="noStrike">
              <a:latin typeface="Arial"/>
            </a:endParaRPr>
          </a:p>
        </p:txBody>
      </p:sp>
      <p:sp>
        <p:nvSpPr>
          <p:cNvPr id="94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479520" y="250920"/>
            <a:ext cx="3199320" cy="1799280"/>
          </a:xfrm>
          <a:prstGeom prst="rect">
            <a:avLst/>
          </a:prstGeom>
        </p:spPr>
      </p:sp>
      <p:sp>
        <p:nvSpPr>
          <p:cNvPr id="95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i="1" lang="en-GB" sz="1100" spc="-1" strike="noStrike">
                <a:latin typeface="Arial"/>
              </a:rPr>
              <a:t>Contract tests save development time by:</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Providing very fast feedback loops.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Clearly identifying where the problem is when they fail.</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Ensuring that only the parts of the API that will actually be used get developed.</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Contract tests can also save compute time and resources.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5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5EAB9E6D-6E76-479D-8E07-2B577DC76F7C}" type="slidenum">
              <a:rPr b="0" lang="en-GB" sz="1200" spc="-1" strike="noStrike">
                <a:solidFill>
                  <a:srgbClr val="000000"/>
                </a:solidFill>
                <a:latin typeface="Times New Roman"/>
              </a:rPr>
              <a:t>1</a:t>
            </a:fld>
            <a:endParaRPr b="0" lang="en-GB" sz="1200" spc="-1" strike="noStrike">
              <a:latin typeface="Arial"/>
            </a:endParaRPr>
          </a:p>
        </p:txBody>
      </p:sp>
      <p:sp>
        <p:nvSpPr>
          <p:cNvPr id="95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CE9F810C-49EE-42C6-8CE1-A097C30BF77F}" type="datetime1">
              <a:rPr b="0" lang="en-GB" sz="1200" spc="-1" strike="noStrike">
                <a:solidFill>
                  <a:srgbClr val="000000"/>
                </a:solidFill>
                <a:latin typeface="Times New Roman"/>
              </a:rPr>
              <a:t>22/10/2021</a:t>
            </a:fld>
            <a:endParaRPr b="0" lang="en-GB" sz="1200" spc="-1" strike="noStrike">
              <a:latin typeface="Arial"/>
            </a:endParaRPr>
          </a:p>
        </p:txBody>
      </p:sp>
      <p:sp>
        <p:nvSpPr>
          <p:cNvPr id="95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479520" y="250920"/>
            <a:ext cx="3199320" cy="1799280"/>
          </a:xfrm>
          <a:prstGeom prst="rect">
            <a:avLst/>
          </a:prstGeom>
        </p:spPr>
      </p:sp>
      <p:sp>
        <p:nvSpPr>
          <p:cNvPr id="95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i="1" lang="en-GB" sz="1100" spc="-1" strike="noStrike">
                <a:latin typeface="Arial"/>
              </a:rPr>
              <a:t>Wolves are a keystone species according to most ecologists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Wolves help regulate the ecosystem by preventing hooved herds overpopulation better than humans do.</a:t>
            </a:r>
            <a:endParaRPr b="0" lang="en-GB" sz="1100" spc="-1" strike="noStrike">
              <a:latin typeface="Arial"/>
            </a:endParaRPr>
          </a:p>
          <a:p>
            <a:pPr marL="216000" indent="-215640">
              <a:lnSpc>
                <a:spcPct val="100000"/>
              </a:lnSpc>
            </a:pPr>
            <a:r>
              <a:rPr b="0" lang="en-GB" sz="1100" spc="-1" strike="noStrike">
                <a:latin typeface="Arial"/>
              </a:rPr>
              <a:t>There is no valid reason to kill them – not used for food; not overpopulated; not a significant threat to cattle; and not a measurable risk to human safety;</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5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280BB6F-78AA-45EA-8DD2-1A1C6F2BA1E1}" type="slidenum">
              <a:rPr b="0" lang="en-GB" sz="1200" spc="-1" strike="noStrike">
                <a:solidFill>
                  <a:srgbClr val="000000"/>
                </a:solidFill>
                <a:latin typeface="Times New Roman"/>
              </a:rPr>
              <a:t>1</a:t>
            </a:fld>
            <a:endParaRPr b="0" lang="en-GB" sz="1200" spc="-1" strike="noStrike">
              <a:latin typeface="Arial"/>
            </a:endParaRPr>
          </a:p>
        </p:txBody>
      </p:sp>
      <p:sp>
        <p:nvSpPr>
          <p:cNvPr id="95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ABC9DC9-5491-465D-B131-5D63E0F1548D}" type="datetime1">
              <a:rPr b="0" lang="en-GB" sz="1200" spc="-1" strike="noStrike">
                <a:solidFill>
                  <a:srgbClr val="000000"/>
                </a:solidFill>
                <a:latin typeface="Times New Roman"/>
              </a:rPr>
              <a:t>22/10/2021</a:t>
            </a:fld>
            <a:endParaRPr b="0" lang="en-GB" sz="1200" spc="-1" strike="noStrike">
              <a:latin typeface="Arial"/>
            </a:endParaRPr>
          </a:p>
        </p:txBody>
      </p:sp>
      <p:sp>
        <p:nvSpPr>
          <p:cNvPr id="95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479520" y="250920"/>
            <a:ext cx="3199320" cy="1799280"/>
          </a:xfrm>
          <a:prstGeom prst="rect">
            <a:avLst/>
          </a:prstGeom>
        </p:spPr>
      </p:sp>
      <p:sp>
        <p:nvSpPr>
          <p:cNvPr id="96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Let’s see how do we achieve this?</a:t>
            </a:r>
            <a:endParaRPr b="0" lang="en-GB" sz="2000" spc="-1" strike="noStrike">
              <a:latin typeface="Arial"/>
            </a:endParaRPr>
          </a:p>
          <a:p>
            <a:pPr marL="216000" indent="-215280">
              <a:lnSpc>
                <a:spcPct val="100000"/>
              </a:lnSpc>
            </a:pPr>
            <a:r>
              <a:rPr b="0" lang="en-GB" sz="2000" spc="-1" strike="noStrike">
                <a:latin typeface="Arial"/>
              </a:rPr>
              <a:t>We are going to need the right tools for the job.</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endParaRPr b="0" lang="en-GB" sz="2000" spc="-1" strike="noStrike">
              <a:latin typeface="Arial"/>
            </a:endParaRPr>
          </a:p>
        </p:txBody>
      </p:sp>
      <p:sp>
        <p:nvSpPr>
          <p:cNvPr id="96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F396CB08-DA32-4294-9DAC-44723AE0ECF6}" type="slidenum">
              <a:rPr b="0" lang="en-GB" sz="1200" spc="-1" strike="noStrike">
                <a:solidFill>
                  <a:srgbClr val="000000"/>
                </a:solidFill>
                <a:latin typeface="Times New Roman"/>
              </a:rPr>
              <a:t>1</a:t>
            </a:fld>
            <a:endParaRPr b="0" lang="en-GB" sz="1200" spc="-1" strike="noStrike">
              <a:latin typeface="Arial"/>
            </a:endParaRPr>
          </a:p>
        </p:txBody>
      </p:sp>
      <p:sp>
        <p:nvSpPr>
          <p:cNvPr id="96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CB17030-44B4-4FCC-80A7-61D95F9A933C}" type="datetime1">
              <a:rPr b="0" lang="en-GB" sz="1200" spc="-1" strike="noStrike">
                <a:solidFill>
                  <a:srgbClr val="000000"/>
                </a:solidFill>
                <a:latin typeface="Times New Roman"/>
              </a:rPr>
              <a:t>22/10/2021</a:t>
            </a:fld>
            <a:endParaRPr b="0" lang="en-GB" sz="1200" spc="-1" strike="noStrike">
              <a:latin typeface="Arial"/>
            </a:endParaRPr>
          </a:p>
        </p:txBody>
      </p:sp>
      <p:sp>
        <p:nvSpPr>
          <p:cNvPr id="96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479520" y="250920"/>
            <a:ext cx="3199320" cy="1799280"/>
          </a:xfrm>
          <a:prstGeom prst="rect">
            <a:avLst/>
          </a:prstGeom>
        </p:spPr>
      </p:sp>
      <p:sp>
        <p:nvSpPr>
          <p:cNvPr id="96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The first tool we need is an OpenAPI spec.</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The </a:t>
            </a:r>
            <a:r>
              <a:rPr b="0" i="1" lang="en-GB" sz="1100" spc="-1" strike="noStrike">
                <a:latin typeface="Arial"/>
              </a:rPr>
              <a:t>OAS - OpenAPI Specification</a:t>
            </a:r>
            <a:r>
              <a:rPr b="0" lang="en-GB" sz="1100" spc="-1" strike="noStrike">
                <a:latin typeface="Arial"/>
              </a:rPr>
              <a:t> (formerly Swagger Specification) defines a standard description format, and a language-agnostic interface to REST APIs. </a:t>
            </a:r>
            <a:endParaRPr b="0" lang="en-GB" sz="1100" spc="-1" strike="noStrike">
              <a:latin typeface="Arial"/>
            </a:endParaRPr>
          </a:p>
          <a:p>
            <a:pPr marL="216000" indent="-215640">
              <a:lnSpc>
                <a:spcPct val="100000"/>
              </a:lnSpc>
            </a:pPr>
            <a:r>
              <a:rPr b="0" lang="en-GB" sz="1100" spc="-1" strike="noStrike">
                <a:latin typeface="Arial"/>
              </a:rPr>
              <a:t>This allows both humans and computers to discover and understand the capabilities of the service, including:</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Available endpoints and operations on each endpoint (</a:t>
            </a:r>
            <a:r>
              <a:rPr b="0" i="1" lang="en-GB" sz="1100" spc="-1" strike="noStrike">
                <a:latin typeface="Arial"/>
              </a:rPr>
              <a:t>GET /example, POST /example</a:t>
            </a:r>
            <a:r>
              <a:rPr b="0" lang="en-GB" sz="1100" spc="-1" strike="noStrike">
                <a:latin typeface="Arial"/>
              </a:rPr>
              <a: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Parameters.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Authentication methods.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Contact information, license, terms of use etc.</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Can be written in YAML or JSON.</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96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3A10628B-65C1-4B06-924E-6CCA2C33C631}" type="slidenum">
              <a:rPr b="0" lang="en-GB" sz="1200" spc="-1" strike="noStrike">
                <a:solidFill>
                  <a:srgbClr val="000000"/>
                </a:solidFill>
                <a:latin typeface="Times New Roman"/>
              </a:rPr>
              <a:t>1</a:t>
            </a:fld>
            <a:endParaRPr b="0" lang="en-GB" sz="1200" spc="-1" strike="noStrike">
              <a:latin typeface="Arial"/>
            </a:endParaRPr>
          </a:p>
        </p:txBody>
      </p:sp>
      <p:sp>
        <p:nvSpPr>
          <p:cNvPr id="96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C4DD8E8A-3409-4912-8F5D-84C1B065CED6}" type="datetime1">
              <a:rPr b="0" lang="en-GB" sz="1200" spc="-1" strike="noStrike">
                <a:solidFill>
                  <a:srgbClr val="000000"/>
                </a:solidFill>
                <a:latin typeface="Times New Roman"/>
              </a:rPr>
              <a:t>22/10/2021</a:t>
            </a:fld>
            <a:endParaRPr b="0" lang="en-GB" sz="1200" spc="-1" strike="noStrike">
              <a:latin typeface="Arial"/>
            </a:endParaRPr>
          </a:p>
        </p:txBody>
      </p:sp>
      <p:sp>
        <p:nvSpPr>
          <p:cNvPr id="96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Img"/>
          </p:nvPr>
        </p:nvSpPr>
        <p:spPr>
          <a:xfrm>
            <a:off x="479520" y="250920"/>
            <a:ext cx="3199320" cy="1799280"/>
          </a:xfrm>
          <a:prstGeom prst="rect">
            <a:avLst/>
          </a:prstGeom>
        </p:spPr>
      </p:sp>
      <p:sp>
        <p:nvSpPr>
          <p:cNvPr id="97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Here is the anatomy of an OpenAPI spec document written in YAML.</a:t>
            </a:r>
            <a:endParaRPr b="0" lang="en-GB" sz="2000" spc="-1" strike="noStrike">
              <a:latin typeface="Arial"/>
            </a:endParaRPr>
          </a:p>
        </p:txBody>
      </p:sp>
      <p:sp>
        <p:nvSpPr>
          <p:cNvPr id="97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5286C651-AACD-43B9-A005-2EA1F7F7B828}" type="slidenum">
              <a:rPr b="0" lang="en-GB" sz="1200" spc="-1" strike="noStrike">
                <a:solidFill>
                  <a:srgbClr val="000000"/>
                </a:solidFill>
                <a:latin typeface="Times New Roman"/>
              </a:rPr>
              <a:t>1</a:t>
            </a:fld>
            <a:endParaRPr b="0" lang="en-GB" sz="1200" spc="-1" strike="noStrike">
              <a:latin typeface="Arial"/>
            </a:endParaRPr>
          </a:p>
        </p:txBody>
      </p:sp>
      <p:sp>
        <p:nvSpPr>
          <p:cNvPr id="97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683B3EDA-1E42-4494-9B4A-A12F586F51FA}" type="datetime1">
              <a:rPr b="0" lang="en-GB" sz="1200" spc="-1" strike="noStrike">
                <a:solidFill>
                  <a:srgbClr val="000000"/>
                </a:solidFill>
                <a:latin typeface="Times New Roman"/>
              </a:rPr>
              <a:t>22/10/2021</a:t>
            </a:fld>
            <a:endParaRPr b="0" lang="en-GB" sz="1200" spc="-1" strike="noStrike">
              <a:latin typeface="Arial"/>
            </a:endParaRPr>
          </a:p>
        </p:txBody>
      </p:sp>
      <p:sp>
        <p:nvSpPr>
          <p:cNvPr id="97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479520" y="250920"/>
            <a:ext cx="3199320" cy="1799280"/>
          </a:xfrm>
          <a:prstGeom prst="rect">
            <a:avLst/>
          </a:prstGeom>
        </p:spPr>
      </p:sp>
      <p:sp>
        <p:nvSpPr>
          <p:cNvPr id="97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i="1" lang="en-GB" sz="1100" spc="-1" strike="noStrike">
                <a:latin typeface="Arial"/>
              </a:rPr>
              <a:t>Our next tool is Swagger.</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i="1" lang="en-GB" sz="1100" spc="-1" strike="noStrike">
                <a:latin typeface="Arial"/>
              </a:rPr>
              <a:t>Swagger</a:t>
            </a:r>
            <a:r>
              <a:rPr b="0" lang="en-GB" sz="1100" spc="-1" strike="noStrike">
                <a:latin typeface="Arial"/>
              </a:rPr>
              <a:t> is a set of open-source tools built around the OpenAPI Specification.</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Once you have an OpenAPI spec, with Swagger you can:</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Generate a server stub and the only thing left to do will be to implement the logic and your API is ready to go!</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Generate clients in over 40 languages.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Generate interactive documentation that lets you try out the API directly in the browser.</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Use the spec for automated tests.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2000" spc="-1" strike="noStrike">
                <a:latin typeface="Arial"/>
              </a:rPr>
              <a:t>What about documentation?</a:t>
            </a:r>
            <a:endParaRPr b="0" lang="en-GB" sz="2000" spc="-1" strike="noStrike">
              <a:latin typeface="Arial"/>
            </a:endParaRPr>
          </a:p>
          <a:p>
            <a:pPr marL="216000" indent="-215640">
              <a:lnSpc>
                <a:spcPct val="100000"/>
              </a:lnSpc>
            </a:pPr>
            <a:r>
              <a:rPr b="0" lang="en-GB" sz="2000" spc="-1" strike="noStrike">
                <a:latin typeface="Arial"/>
              </a:rPr>
              <a:t>Do any of these look or sound familiar?</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endParaRPr b="0" lang="en-GB" sz="2000" spc="-1" strike="noStrike">
              <a:latin typeface="Arial"/>
            </a:endParaRPr>
          </a:p>
        </p:txBody>
      </p:sp>
      <p:sp>
        <p:nvSpPr>
          <p:cNvPr id="97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AD4D40FA-BB31-48EA-8104-2C13D3D1E5E5}" type="slidenum">
              <a:rPr b="0" lang="en-GB" sz="1200" spc="-1" strike="noStrike">
                <a:solidFill>
                  <a:srgbClr val="000000"/>
                </a:solidFill>
                <a:latin typeface="Times New Roman"/>
              </a:rPr>
              <a:t>1</a:t>
            </a:fld>
            <a:endParaRPr b="0" lang="en-GB" sz="1200" spc="-1" strike="noStrike">
              <a:latin typeface="Arial"/>
            </a:endParaRPr>
          </a:p>
        </p:txBody>
      </p:sp>
      <p:sp>
        <p:nvSpPr>
          <p:cNvPr id="97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DBB6D8E7-EAED-46C7-8F94-3C75835E34E7}" type="datetime1">
              <a:rPr b="0" lang="en-GB" sz="1200" spc="-1" strike="noStrike">
                <a:solidFill>
                  <a:srgbClr val="000000"/>
                </a:solidFill>
                <a:latin typeface="Times New Roman"/>
              </a:rPr>
              <a:t>22/10/2021</a:t>
            </a:fld>
            <a:endParaRPr b="0" lang="en-GB" sz="1200" spc="-1" strike="noStrike">
              <a:latin typeface="Arial"/>
            </a:endParaRPr>
          </a:p>
        </p:txBody>
      </p:sp>
      <p:sp>
        <p:nvSpPr>
          <p:cNvPr id="97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sldImg"/>
          </p:nvPr>
        </p:nvSpPr>
        <p:spPr>
          <a:xfrm>
            <a:off x="479520" y="250920"/>
            <a:ext cx="3199320" cy="1799280"/>
          </a:xfrm>
          <a:prstGeom prst="rect">
            <a:avLst/>
          </a:prstGeom>
        </p:spPr>
      </p:sp>
      <p:sp>
        <p:nvSpPr>
          <p:cNvPr id="98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The next tool we need is an OpenAPI generator.</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Given an OpenAPI Spec, and using an </a:t>
            </a:r>
            <a:r>
              <a:rPr b="0" i="1" lang="en-GB" sz="1100" spc="-1" strike="noStrike">
                <a:latin typeface="Arial"/>
              </a:rPr>
              <a:t>OpenAPI Generator</a:t>
            </a:r>
            <a:r>
              <a:rPr b="0" lang="en-GB" sz="1100" spc="-1" strike="noStrike">
                <a:latin typeface="Arial"/>
              </a:rPr>
              <a:t> you can generate:</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API client libraries.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Server stubs.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Documentation.</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Configuration.</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8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681712AC-9A77-4D4B-950A-082662832889}" type="slidenum">
              <a:rPr b="0" lang="en-GB" sz="1200" spc="-1" strike="noStrike">
                <a:solidFill>
                  <a:srgbClr val="000000"/>
                </a:solidFill>
                <a:latin typeface="Times New Roman"/>
              </a:rPr>
              <a:t>1</a:t>
            </a:fld>
            <a:endParaRPr b="0" lang="en-GB" sz="1200" spc="-1" strike="noStrike">
              <a:latin typeface="Arial"/>
            </a:endParaRPr>
          </a:p>
        </p:txBody>
      </p:sp>
      <p:sp>
        <p:nvSpPr>
          <p:cNvPr id="98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DFF57EEB-10DE-4468-854F-C3EDC1F634F0}" type="datetime1">
              <a:rPr b="0" lang="en-GB" sz="1200" spc="-1" strike="noStrike">
                <a:solidFill>
                  <a:srgbClr val="000000"/>
                </a:solidFill>
                <a:latin typeface="Times New Roman"/>
              </a:rPr>
              <a:t>22/10/2021</a:t>
            </a:fld>
            <a:endParaRPr b="0" lang="en-GB" sz="1200" spc="-1" strike="noStrike">
              <a:latin typeface="Arial"/>
            </a:endParaRPr>
          </a:p>
        </p:txBody>
      </p:sp>
      <p:sp>
        <p:nvSpPr>
          <p:cNvPr id="98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479520" y="250920"/>
            <a:ext cx="3199320" cy="1799280"/>
          </a:xfrm>
          <a:prstGeom prst="rect">
            <a:avLst/>
          </a:prstGeom>
        </p:spPr>
      </p:sp>
      <p:sp>
        <p:nvSpPr>
          <p:cNvPr id="98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Here is an extremely important bit of kit we need.</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After spending a bit of time researching how can I do request and response validation for our existing APIs, without having to re-write all tests, write a whole new suite of tests, or write a small project or library to do the work, I found the answer!</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1" i="1" lang="en-GB" sz="1100" spc="-1" strike="noStrike">
                <a:latin typeface="Arial"/>
              </a:rPr>
              <a:t>Atlassian – Request Validator</a:t>
            </a:r>
            <a:endParaRPr b="0" lang="en-GB" sz="1100" spc="-1" strike="noStrike">
              <a:latin typeface="Arial"/>
            </a:endParaRPr>
          </a:p>
          <a:p>
            <a:pPr marL="216000" indent="-215640">
              <a:lnSpc>
                <a:spcPct val="100000"/>
              </a:lnSpc>
            </a:pPr>
            <a:r>
              <a:rPr b="0" lang="en-GB" sz="1100" spc="-1" strike="noStrike">
                <a:latin typeface="Arial"/>
              </a:rPr>
              <a:t>A Java library for validating HTTP request/responses against an OpenAPI specification.</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It has several modules for different frameworks and we will be using the following in our Demo:</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1" i="1" lang="en-GB" sz="1100" spc="-1" strike="noStrike">
                <a:latin typeface="Arial"/>
              </a:rPr>
              <a:t>Swagger Request Validator - REST Assured module</a:t>
            </a:r>
            <a:endParaRPr b="0" lang="en-GB" sz="1100" spc="-1" strike="noStrike">
              <a:latin typeface="Arial"/>
            </a:endParaRPr>
          </a:p>
          <a:p>
            <a:pPr marL="216000" indent="-215640">
              <a:lnSpc>
                <a:spcPct val="100000"/>
              </a:lnSpc>
            </a:pPr>
            <a:r>
              <a:rPr b="0" lang="en-GB" sz="1100" spc="-1" strike="noStrike">
                <a:latin typeface="Arial"/>
              </a:rPr>
              <a:t>It provides integrations with the REST Assured testing library.</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8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16F83C33-217B-4F18-99FE-90EA1F5495C9}" type="slidenum">
              <a:rPr b="0" lang="en-GB" sz="1200" spc="-1" strike="noStrike">
                <a:solidFill>
                  <a:srgbClr val="000000"/>
                </a:solidFill>
                <a:latin typeface="Times New Roman"/>
              </a:rPr>
              <a:t>1</a:t>
            </a:fld>
            <a:endParaRPr b="0" lang="en-GB" sz="1200" spc="-1" strike="noStrike">
              <a:latin typeface="Arial"/>
            </a:endParaRPr>
          </a:p>
        </p:txBody>
      </p:sp>
      <p:sp>
        <p:nvSpPr>
          <p:cNvPr id="98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E01F53B8-4020-46CD-85D8-283548CEC0E5}" type="datetime1">
              <a:rPr b="0" lang="en-GB" sz="1200" spc="-1" strike="noStrike">
                <a:solidFill>
                  <a:srgbClr val="000000"/>
                </a:solidFill>
                <a:latin typeface="Times New Roman"/>
              </a:rPr>
              <a:t>22/10/2021</a:t>
            </a:fld>
            <a:endParaRPr b="0" lang="en-GB" sz="1200" spc="-1" strike="noStrike">
              <a:latin typeface="Arial"/>
            </a:endParaRPr>
          </a:p>
        </p:txBody>
      </p:sp>
      <p:sp>
        <p:nvSpPr>
          <p:cNvPr id="98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479520" y="250920"/>
            <a:ext cx="3199320" cy="1799280"/>
          </a:xfrm>
          <a:prstGeom prst="rect">
            <a:avLst/>
          </a:prstGeom>
        </p:spPr>
      </p:sp>
      <p:sp>
        <p:nvSpPr>
          <p:cNvPr id="99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Next we need some tools for validating the frontend.</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Here are a couple of OpenApi validators for ExpressJS that automatically validate API requests and responses based on an OpenAPI spec.</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These libraries integrate with new and existing API applications. </a:t>
            </a:r>
            <a:endParaRPr b="0" lang="en-GB" sz="1100" spc="-1" strike="noStrike">
              <a:latin typeface="Arial"/>
            </a:endParaRPr>
          </a:p>
          <a:p>
            <a:pPr marL="216000" indent="-215640">
              <a:lnSpc>
                <a:spcPct val="100000"/>
              </a:lnSpc>
            </a:pPr>
            <a:r>
              <a:rPr b="0" lang="en-GB" sz="1100" spc="-1" strike="noStrike">
                <a:latin typeface="Arial"/>
              </a:rPr>
              <a:t>Simply, install the validator onto your express app, point it to your OpenAPI spec, then define and implement routes the way you prefer.</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99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1A980C04-5191-4B3C-B35D-EC8D5961308B}" type="slidenum">
              <a:rPr b="0" lang="en-GB" sz="1200" spc="-1" strike="noStrike">
                <a:solidFill>
                  <a:srgbClr val="000000"/>
                </a:solidFill>
                <a:latin typeface="Times New Roman"/>
              </a:rPr>
              <a:t>1</a:t>
            </a:fld>
            <a:endParaRPr b="0" lang="en-GB" sz="1200" spc="-1" strike="noStrike">
              <a:latin typeface="Arial"/>
            </a:endParaRPr>
          </a:p>
        </p:txBody>
      </p:sp>
      <p:sp>
        <p:nvSpPr>
          <p:cNvPr id="99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347396E5-155E-477C-ACB9-9EB911B6AF84}" type="datetime1">
              <a:rPr b="0" lang="en-GB" sz="1200" spc="-1" strike="noStrike">
                <a:solidFill>
                  <a:srgbClr val="000000"/>
                </a:solidFill>
                <a:latin typeface="Times New Roman"/>
              </a:rPr>
              <a:t>22/10/2021</a:t>
            </a:fld>
            <a:endParaRPr b="0" lang="en-GB" sz="1200" spc="-1" strike="noStrike">
              <a:latin typeface="Arial"/>
            </a:endParaRPr>
          </a:p>
        </p:txBody>
      </p:sp>
      <p:sp>
        <p:nvSpPr>
          <p:cNvPr id="99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479520" y="250920"/>
            <a:ext cx="3199320" cy="1799280"/>
          </a:xfrm>
          <a:prstGeom prst="rect">
            <a:avLst/>
          </a:prstGeom>
        </p:spPr>
      </p:sp>
      <p:sp>
        <p:nvSpPr>
          <p:cNvPr id="81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Introduction</a:t>
            </a:r>
            <a:endParaRPr b="0" lang="en-GB" sz="1100" spc="-1" strike="noStrike">
              <a:latin typeface="Arial"/>
            </a:endParaRPr>
          </a:p>
        </p:txBody>
      </p:sp>
      <p:sp>
        <p:nvSpPr>
          <p:cNvPr id="81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5A7CFB1C-C3B5-4710-B2A7-098C80DC3E3C}" type="slidenum">
              <a:rPr b="0" lang="en-GB" sz="1200" spc="-1" strike="noStrike">
                <a:solidFill>
                  <a:srgbClr val="000000"/>
                </a:solidFill>
                <a:latin typeface="Times New Roman"/>
              </a:rPr>
              <a:t>1</a:t>
            </a:fld>
            <a:endParaRPr b="0" lang="en-GB" sz="1200" spc="-1" strike="noStrike">
              <a:latin typeface="Arial"/>
            </a:endParaRPr>
          </a:p>
        </p:txBody>
      </p:sp>
      <p:sp>
        <p:nvSpPr>
          <p:cNvPr id="81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5E62897D-594C-4C86-B159-65770AFAE54D}" type="datetime1">
              <a:rPr b="0" lang="en-GB" sz="1200" spc="-1" strike="noStrike">
                <a:solidFill>
                  <a:srgbClr val="000000"/>
                </a:solidFill>
                <a:latin typeface="Times New Roman"/>
              </a:rPr>
              <a:t>22/10/2021</a:t>
            </a:fld>
            <a:endParaRPr b="0" lang="en-GB" sz="1200" spc="-1" strike="noStrike">
              <a:latin typeface="Arial"/>
            </a:endParaRPr>
          </a:p>
        </p:txBody>
      </p:sp>
      <p:sp>
        <p:nvSpPr>
          <p:cNvPr id="81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sldImg"/>
          </p:nvPr>
        </p:nvSpPr>
        <p:spPr>
          <a:xfrm>
            <a:off x="479520" y="250920"/>
            <a:ext cx="3199320" cy="1799280"/>
          </a:xfrm>
          <a:prstGeom prst="rect">
            <a:avLst/>
          </a:prstGeom>
        </p:spPr>
      </p:sp>
      <p:sp>
        <p:nvSpPr>
          <p:cNvPr id="99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Usual suspects.</a:t>
            </a:r>
            <a:endParaRPr b="0" lang="en-GB" sz="2000" spc="-1" strike="noStrike">
              <a:latin typeface="Arial"/>
            </a:endParaRPr>
          </a:p>
        </p:txBody>
      </p:sp>
      <p:sp>
        <p:nvSpPr>
          <p:cNvPr id="99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B8966D0D-BA51-409E-AA6F-11CCC88F904A}" type="slidenum">
              <a:rPr b="0" lang="en-GB" sz="1200" spc="-1" strike="noStrike">
                <a:solidFill>
                  <a:srgbClr val="000000"/>
                </a:solidFill>
                <a:latin typeface="Times New Roman"/>
              </a:rPr>
              <a:t>1</a:t>
            </a:fld>
            <a:endParaRPr b="0" lang="en-GB" sz="1200" spc="-1" strike="noStrike">
              <a:latin typeface="Arial"/>
            </a:endParaRPr>
          </a:p>
        </p:txBody>
      </p:sp>
      <p:sp>
        <p:nvSpPr>
          <p:cNvPr id="99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EC91762D-2F93-4E53-9DD5-279730960F14}" type="datetime1">
              <a:rPr b="0" lang="en-GB" sz="1200" spc="-1" strike="noStrike">
                <a:solidFill>
                  <a:srgbClr val="000000"/>
                </a:solidFill>
                <a:latin typeface="Times New Roman"/>
              </a:rPr>
              <a:t>22/10/2021</a:t>
            </a:fld>
            <a:endParaRPr b="0" lang="en-GB" sz="1200" spc="-1" strike="noStrike">
              <a:latin typeface="Arial"/>
            </a:endParaRPr>
          </a:p>
        </p:txBody>
      </p:sp>
      <p:sp>
        <p:nvSpPr>
          <p:cNvPr id="99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sldImg"/>
          </p:nvPr>
        </p:nvSpPr>
        <p:spPr>
          <a:xfrm>
            <a:off x="479520" y="250920"/>
            <a:ext cx="3199320" cy="1799280"/>
          </a:xfrm>
          <a:prstGeom prst="rect">
            <a:avLst/>
          </a:prstGeom>
        </p:spPr>
      </p:sp>
      <p:sp>
        <p:nvSpPr>
          <p:cNvPr id="100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i="1" lang="en-GB" sz="1100" spc="-1" strike="noStrike">
                <a:latin typeface="Arial"/>
              </a:rPr>
              <a:t>Random wolf fact.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i="1" lang="en-GB" sz="1100" spc="-1" strike="noStrike">
                <a:latin typeface="Arial"/>
              </a:rPr>
              <a:t>The Wolf /Canis Lupus/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The wolf represents strength, loyalty, family ties, caring and expresses freedom and fortitude.</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The Japanese word for wolf, "Ookami", means "Great God".</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100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EB24230-69E4-47AA-9D8A-B6E89CAD0FD5}" type="slidenum">
              <a:rPr b="0" lang="en-GB" sz="1200" spc="-1" strike="noStrike">
                <a:solidFill>
                  <a:srgbClr val="000000"/>
                </a:solidFill>
                <a:latin typeface="Times New Roman"/>
              </a:rPr>
              <a:t>1</a:t>
            </a:fld>
            <a:endParaRPr b="0" lang="en-GB" sz="1200" spc="-1" strike="noStrike">
              <a:latin typeface="Arial"/>
            </a:endParaRPr>
          </a:p>
        </p:txBody>
      </p:sp>
      <p:sp>
        <p:nvSpPr>
          <p:cNvPr id="100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4557A20C-E4BF-4BAB-A2F8-69DF0505709B}" type="datetime1">
              <a:rPr b="0" lang="en-GB" sz="1200" spc="-1" strike="noStrike">
                <a:solidFill>
                  <a:srgbClr val="000000"/>
                </a:solidFill>
                <a:latin typeface="Times New Roman"/>
              </a:rPr>
              <a:t>22/10/2021</a:t>
            </a:fld>
            <a:endParaRPr b="0" lang="en-GB" sz="1200" spc="-1" strike="noStrike">
              <a:latin typeface="Arial"/>
            </a:endParaRPr>
          </a:p>
        </p:txBody>
      </p:sp>
      <p:sp>
        <p:nvSpPr>
          <p:cNvPr id="100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479520" y="250920"/>
            <a:ext cx="3199320" cy="1799280"/>
          </a:xfrm>
          <a:prstGeom prst="rect">
            <a:avLst/>
          </a:prstGeom>
        </p:spPr>
      </p:sp>
      <p:sp>
        <p:nvSpPr>
          <p:cNvPr id="100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DEMO</a:t>
            </a:r>
            <a:endParaRPr b="0" lang="en-GB" sz="2000" spc="-1" strike="noStrike">
              <a:latin typeface="Arial"/>
            </a:endParaRPr>
          </a:p>
        </p:txBody>
      </p:sp>
      <p:sp>
        <p:nvSpPr>
          <p:cNvPr id="100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FB4848AD-5F6D-43E2-957C-4CBEA6B737BF}" type="slidenum">
              <a:rPr b="0" lang="en-GB" sz="1200" spc="-1" strike="noStrike">
                <a:solidFill>
                  <a:srgbClr val="000000"/>
                </a:solidFill>
                <a:latin typeface="Times New Roman"/>
              </a:rPr>
              <a:t>1</a:t>
            </a:fld>
            <a:endParaRPr b="0" lang="en-GB" sz="1200" spc="-1" strike="noStrike">
              <a:latin typeface="Arial"/>
            </a:endParaRPr>
          </a:p>
        </p:txBody>
      </p:sp>
      <p:sp>
        <p:nvSpPr>
          <p:cNvPr id="100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FE3D1991-6C57-430D-B2C7-E6A7B9DB64DD}" type="datetime1">
              <a:rPr b="0" lang="en-GB" sz="1200" spc="-1" strike="noStrike">
                <a:solidFill>
                  <a:srgbClr val="000000"/>
                </a:solidFill>
                <a:latin typeface="Times New Roman"/>
              </a:rPr>
              <a:t>22/10/2021</a:t>
            </a:fld>
            <a:endParaRPr b="0" lang="en-GB" sz="1200" spc="-1" strike="noStrike">
              <a:latin typeface="Arial"/>
            </a:endParaRPr>
          </a:p>
        </p:txBody>
      </p:sp>
      <p:sp>
        <p:nvSpPr>
          <p:cNvPr id="100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sldImg"/>
          </p:nvPr>
        </p:nvSpPr>
        <p:spPr>
          <a:xfrm>
            <a:off x="479520" y="250920"/>
            <a:ext cx="3199320" cy="1799280"/>
          </a:xfrm>
          <a:prstGeom prst="rect">
            <a:avLst/>
          </a:prstGeom>
        </p:spPr>
      </p:sp>
      <p:sp>
        <p:nvSpPr>
          <p:cNvPr id="101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2000" spc="-1" strike="noStrike">
                <a:latin typeface="Arial"/>
              </a:rPr>
              <a:t>What are we going to do in the demo</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i="1" lang="en-GB" sz="1100" spc="-1" strike="noStrike">
                <a:latin typeface="Arial"/>
              </a:rPr>
              <a:t>- Write an OpenAPI Spec</a:t>
            </a:r>
            <a:endParaRPr b="0" lang="en-GB" sz="1100" spc="-1" strike="noStrike">
              <a:latin typeface="Arial"/>
            </a:endParaRPr>
          </a:p>
          <a:p>
            <a:pPr marL="216000" indent="-215640">
              <a:lnSpc>
                <a:spcPct val="100000"/>
              </a:lnSpc>
            </a:pPr>
            <a:r>
              <a:rPr b="0" i="1" lang="en-GB" sz="1100" spc="-1" strike="noStrike">
                <a:latin typeface="Arial"/>
              </a:rPr>
              <a:t>- Use it and an openapi-generator to generate a back-end server in Java and SpringBoot</a:t>
            </a:r>
            <a:endParaRPr b="0" lang="en-GB" sz="1100" spc="-1" strike="noStrike">
              <a:latin typeface="Arial"/>
            </a:endParaRPr>
          </a:p>
          <a:p>
            <a:pPr marL="216000" indent="-215640">
              <a:lnSpc>
                <a:spcPct val="100000"/>
              </a:lnSpc>
            </a:pPr>
            <a:r>
              <a:rPr b="0" i="1" lang="en-GB" sz="1100" spc="-1" strike="noStrike">
                <a:latin typeface="Arial"/>
              </a:rPr>
              <a:t>- Use it and an openapi-generator to generate a front-end client in JavaScript and Angular</a:t>
            </a:r>
            <a:endParaRPr b="0" lang="en-GB" sz="1100" spc="-1" strike="noStrike">
              <a:latin typeface="Arial"/>
            </a:endParaRPr>
          </a:p>
          <a:p>
            <a:pPr marL="216000" indent="-215640">
              <a:lnSpc>
                <a:spcPct val="100000"/>
              </a:lnSpc>
            </a:pPr>
            <a:r>
              <a:rPr b="0" i="1" lang="en-GB" sz="1100" spc="-1" strike="noStrike">
                <a:latin typeface="Arial"/>
              </a:rPr>
              <a:t>- Use Atlassian’s validator to add tests to the back-end server and validate our API</a:t>
            </a:r>
            <a:endParaRPr b="0" lang="en-GB" sz="1100" spc="-1" strike="noStrike">
              <a:latin typeface="Arial"/>
            </a:endParaRPr>
          </a:p>
          <a:p>
            <a:pPr marL="216000" indent="-215640">
              <a:lnSpc>
                <a:spcPct val="100000"/>
              </a:lnSpc>
            </a:pPr>
            <a:r>
              <a:rPr b="0" i="1" lang="en-GB" sz="1100" spc="-1" strike="noStrike">
                <a:latin typeface="Arial"/>
              </a:rPr>
              <a:t>- Use express-openapi-validate to add tests to the front-end server and validate our API</a:t>
            </a:r>
            <a:endParaRPr b="0" lang="en-GB" sz="1100" spc="-1" strike="noStrike">
              <a:latin typeface="Arial"/>
            </a:endParaRPr>
          </a:p>
          <a:p>
            <a:pPr marL="216000" indent="-215640">
              <a:lnSpc>
                <a:spcPct val="100000"/>
              </a:lnSpc>
            </a:pPr>
            <a:r>
              <a:rPr b="0" i="1" lang="en-GB" sz="1100" spc="-1" strike="noStrike">
                <a:latin typeface="Arial"/>
              </a:rPr>
              <a:t>- Demonstrate how the tests fail if we breach our API contract</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endParaRPr b="0" lang="en-GB" sz="1100" spc="-1" strike="noStrike">
              <a:latin typeface="Arial"/>
            </a:endParaRPr>
          </a:p>
        </p:txBody>
      </p:sp>
      <p:sp>
        <p:nvSpPr>
          <p:cNvPr id="101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61B78E7B-9816-4F7E-849F-5A994FC34379}" type="slidenum">
              <a:rPr b="0" lang="en-GB" sz="1200" spc="-1" strike="noStrike">
                <a:solidFill>
                  <a:srgbClr val="000000"/>
                </a:solidFill>
                <a:latin typeface="Times New Roman"/>
              </a:rPr>
              <a:t>1</a:t>
            </a:fld>
            <a:endParaRPr b="0" lang="en-GB" sz="1200" spc="-1" strike="noStrike">
              <a:latin typeface="Arial"/>
            </a:endParaRPr>
          </a:p>
        </p:txBody>
      </p:sp>
      <p:sp>
        <p:nvSpPr>
          <p:cNvPr id="101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EEB55CCF-82AF-4CC3-A08F-2E29678ACCB5}" type="datetime1">
              <a:rPr b="0" lang="en-GB" sz="1200" spc="-1" strike="noStrike">
                <a:solidFill>
                  <a:srgbClr val="000000"/>
                </a:solidFill>
                <a:latin typeface="Times New Roman"/>
              </a:rPr>
              <a:t>22/10/2021</a:t>
            </a:fld>
            <a:endParaRPr b="0" lang="en-GB" sz="1200" spc="-1" strike="noStrike">
              <a:latin typeface="Arial"/>
            </a:endParaRPr>
          </a:p>
        </p:txBody>
      </p:sp>
      <p:sp>
        <p:nvSpPr>
          <p:cNvPr id="101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sldImg"/>
          </p:nvPr>
        </p:nvSpPr>
        <p:spPr>
          <a:xfrm>
            <a:off x="479520" y="250920"/>
            <a:ext cx="3199320" cy="1799280"/>
          </a:xfrm>
          <a:prstGeom prst="rect">
            <a:avLst/>
          </a:prstGeom>
        </p:spPr>
      </p:sp>
      <p:sp>
        <p:nvSpPr>
          <p:cNvPr id="1015" name="PlaceHolder 2"/>
          <p:cNvSpPr>
            <a:spLocks noGrp="1"/>
          </p:cNvSpPr>
          <p:nvPr>
            <p:ph type="body"/>
          </p:nvPr>
        </p:nvSpPr>
        <p:spPr>
          <a:xfrm>
            <a:off x="755640" y="5145120"/>
            <a:ext cx="6047280" cy="4209120"/>
          </a:xfrm>
          <a:prstGeom prst="rect">
            <a:avLst/>
          </a:prstGeom>
        </p:spPr>
        <p:txBody>
          <a:bodyPr lIns="0" rIns="0" tIns="0" bIns="0"/>
          <a:p>
            <a:endParaRPr b="0" lang="en-GB" sz="2000" spc="-1" strike="noStrike">
              <a:latin typeface="Arial"/>
            </a:endParaRPr>
          </a:p>
        </p:txBody>
      </p:sp>
      <p:sp>
        <p:nvSpPr>
          <p:cNvPr id="101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F7510B85-CE85-406D-86BB-642FE9397512}" type="slidenum">
              <a:rPr b="0" lang="en-GB" sz="1200" spc="-1" strike="noStrike">
                <a:solidFill>
                  <a:srgbClr val="000000"/>
                </a:solidFill>
                <a:latin typeface="Times New Roman"/>
              </a:rPr>
              <a:t>1</a:t>
            </a:fld>
            <a:endParaRPr b="0" lang="en-GB" sz="1200" spc="-1" strike="noStrike">
              <a:latin typeface="Arial"/>
            </a:endParaRPr>
          </a:p>
        </p:txBody>
      </p:sp>
      <p:sp>
        <p:nvSpPr>
          <p:cNvPr id="101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DF44441B-FC70-4D2B-B143-E03C2DE73C97}" type="datetime1">
              <a:rPr b="0" lang="en-GB" sz="1200" spc="-1" strike="noStrike">
                <a:solidFill>
                  <a:srgbClr val="000000"/>
                </a:solidFill>
                <a:latin typeface="Times New Roman"/>
              </a:rPr>
              <a:t>22/10/2021</a:t>
            </a:fld>
            <a:endParaRPr b="0" lang="en-GB" sz="1200" spc="-1" strike="noStrike">
              <a:latin typeface="Arial"/>
            </a:endParaRPr>
          </a:p>
        </p:txBody>
      </p:sp>
      <p:sp>
        <p:nvSpPr>
          <p:cNvPr id="101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479520" y="250920"/>
            <a:ext cx="3199320" cy="1799280"/>
          </a:xfrm>
          <a:prstGeom prst="rect">
            <a:avLst/>
          </a:prstGeom>
        </p:spPr>
      </p:sp>
      <p:sp>
        <p:nvSpPr>
          <p:cNvPr id="102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RECAP</a:t>
            </a:r>
            <a:endParaRPr b="0" lang="en-GB" sz="2000" spc="-1" strike="noStrike">
              <a:latin typeface="Arial"/>
            </a:endParaRPr>
          </a:p>
        </p:txBody>
      </p:sp>
      <p:sp>
        <p:nvSpPr>
          <p:cNvPr id="102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CB292ADE-AAE7-4CAB-AA17-A97283C4E6CE}" type="slidenum">
              <a:rPr b="0" lang="en-GB" sz="1200" spc="-1" strike="noStrike">
                <a:solidFill>
                  <a:srgbClr val="000000"/>
                </a:solidFill>
                <a:latin typeface="Times New Roman"/>
              </a:rPr>
              <a:t>1</a:t>
            </a:fld>
            <a:endParaRPr b="0" lang="en-GB" sz="1200" spc="-1" strike="noStrike">
              <a:latin typeface="Arial"/>
            </a:endParaRPr>
          </a:p>
        </p:txBody>
      </p:sp>
      <p:sp>
        <p:nvSpPr>
          <p:cNvPr id="102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0C0F8ED2-1526-48CF-BE00-B75BFB010AB4}" type="datetime1">
              <a:rPr b="0" lang="en-GB" sz="1200" spc="-1" strike="noStrike">
                <a:solidFill>
                  <a:srgbClr val="000000"/>
                </a:solidFill>
                <a:latin typeface="Times New Roman"/>
              </a:rPr>
              <a:t>22/10/2021</a:t>
            </a:fld>
            <a:endParaRPr b="0" lang="en-GB" sz="1200" spc="-1" strike="noStrike">
              <a:latin typeface="Arial"/>
            </a:endParaRPr>
          </a:p>
        </p:txBody>
      </p:sp>
      <p:sp>
        <p:nvSpPr>
          <p:cNvPr id="102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479520" y="250920"/>
            <a:ext cx="3199320" cy="1799280"/>
          </a:xfrm>
          <a:prstGeom prst="rect">
            <a:avLst/>
          </a:prstGeom>
        </p:spPr>
      </p:sp>
      <p:sp>
        <p:nvSpPr>
          <p:cNvPr id="102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2000" spc="-1" strike="noStrike">
                <a:latin typeface="Arial"/>
              </a:rPr>
              <a:t>Let's go over what we achieved in the demo:</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i="1" lang="en-GB" sz="1800" spc="-1" strike="noStrike">
                <a:latin typeface="Arial"/>
              </a:rPr>
              <a:t>Wrote an OpenAPI Spec</a:t>
            </a:r>
            <a:endParaRPr b="0" lang="en-GB" sz="1800" spc="-1" strike="noStrike">
              <a:latin typeface="Arial"/>
            </a:endParaRPr>
          </a:p>
          <a:p>
            <a:pPr marL="216000" indent="-215640">
              <a:lnSpc>
                <a:spcPct val="100000"/>
              </a:lnSpc>
            </a:pPr>
            <a:r>
              <a:rPr b="0" lang="en-GB" sz="1400" spc="-1" strike="noStrike">
                <a:latin typeface="Arial"/>
              </a:rPr>
              <a:t>Easy, both human and machine readable.</a:t>
            </a:r>
            <a:endParaRPr b="0" lang="en-GB" sz="1400" spc="-1" strike="noStrike">
              <a:latin typeface="Arial"/>
            </a:endParaRPr>
          </a:p>
          <a:p>
            <a:pPr marL="216000" indent="-215640">
              <a:lnSpc>
                <a:spcPct val="100000"/>
              </a:lnSpc>
            </a:pPr>
            <a:endParaRPr b="0" lang="en-GB" sz="1400" spc="-1" strike="noStrike">
              <a:latin typeface="Arial"/>
            </a:endParaRPr>
          </a:p>
          <a:p>
            <a:pPr marL="216000" indent="-215640">
              <a:lnSpc>
                <a:spcPct val="100000"/>
              </a:lnSpc>
            </a:pPr>
            <a:r>
              <a:rPr b="0" i="1" lang="en-GB" sz="1800" spc="-1" strike="noStrike">
                <a:latin typeface="Arial"/>
              </a:rPr>
              <a:t>Used it and an openapi-generator to generate a back-end server in Java and SpringBoot</a:t>
            </a:r>
            <a:endParaRPr b="0" lang="en-GB" sz="1800" spc="-1" strike="noStrike">
              <a:latin typeface="Arial"/>
            </a:endParaRPr>
          </a:p>
          <a:p>
            <a:pPr marL="216000" indent="-215640">
              <a:lnSpc>
                <a:spcPct val="100000"/>
              </a:lnSpc>
            </a:pPr>
            <a:r>
              <a:rPr b="0" lang="en-GB" sz="1400" spc="-1" strike="noStrike">
                <a:latin typeface="Arial"/>
              </a:rPr>
              <a:t>Saves development time.</a:t>
            </a:r>
            <a:endParaRPr b="0" lang="en-GB" sz="1400" spc="-1" strike="noStrike">
              <a:latin typeface="Arial"/>
            </a:endParaRPr>
          </a:p>
          <a:p>
            <a:pPr marL="216000" indent="-215640">
              <a:lnSpc>
                <a:spcPct val="100000"/>
              </a:lnSpc>
            </a:pPr>
            <a:endParaRPr b="0" lang="en-GB" sz="1400" spc="-1" strike="noStrike">
              <a:latin typeface="Arial"/>
            </a:endParaRPr>
          </a:p>
          <a:p>
            <a:pPr marL="216000" indent="-215640">
              <a:lnSpc>
                <a:spcPct val="100000"/>
              </a:lnSpc>
            </a:pPr>
            <a:r>
              <a:rPr b="0" i="1" lang="en-GB" sz="1800" spc="-1" strike="noStrike">
                <a:latin typeface="Arial"/>
              </a:rPr>
              <a:t>Used it and an openapi-generator to generate a front-end client in JavaScript and Angular</a:t>
            </a:r>
            <a:endParaRPr b="0" lang="en-GB" sz="1800" spc="-1" strike="noStrike">
              <a:latin typeface="Arial"/>
            </a:endParaRPr>
          </a:p>
          <a:p>
            <a:pPr marL="216000" indent="-215640">
              <a:lnSpc>
                <a:spcPct val="100000"/>
              </a:lnSpc>
            </a:pPr>
            <a:r>
              <a:rPr b="0" lang="en-GB" sz="1400" spc="-1" strike="noStrike">
                <a:latin typeface="Arial"/>
              </a:rPr>
              <a:t>Saves development time.</a:t>
            </a:r>
            <a:endParaRPr b="0" lang="en-GB" sz="1400" spc="-1" strike="noStrike">
              <a:latin typeface="Arial"/>
            </a:endParaRPr>
          </a:p>
          <a:p>
            <a:pPr marL="216000" indent="-215640">
              <a:lnSpc>
                <a:spcPct val="100000"/>
              </a:lnSpc>
            </a:pPr>
            <a:endParaRPr b="0" lang="en-GB" sz="1400" spc="-1" strike="noStrike">
              <a:latin typeface="Arial"/>
            </a:endParaRPr>
          </a:p>
          <a:p>
            <a:pPr marL="216000" indent="-215640">
              <a:lnSpc>
                <a:spcPct val="100000"/>
              </a:lnSpc>
            </a:pPr>
            <a:r>
              <a:rPr b="0" i="1" lang="en-GB" sz="1800" spc="-1" strike="noStrike">
                <a:latin typeface="Arial"/>
              </a:rPr>
              <a:t>Used Atlassian’s validator to add tests to the back-end server and validate our API</a:t>
            </a:r>
            <a:endParaRPr b="0" lang="en-GB" sz="1800" spc="-1" strike="noStrike">
              <a:latin typeface="Arial"/>
            </a:endParaRPr>
          </a:p>
          <a:p>
            <a:pPr marL="216000" indent="-215640">
              <a:lnSpc>
                <a:spcPct val="100000"/>
              </a:lnSpc>
            </a:pPr>
            <a:r>
              <a:rPr b="0" lang="en-GB" sz="1400" spc="-1" strike="noStrike">
                <a:latin typeface="Arial"/>
              </a:rPr>
              <a:t>Fast feedback loop.</a:t>
            </a:r>
            <a:endParaRPr b="0" lang="en-GB" sz="1400" spc="-1" strike="noStrike">
              <a:latin typeface="Arial"/>
            </a:endParaRPr>
          </a:p>
          <a:p>
            <a:pPr marL="216000" indent="-215640">
              <a:lnSpc>
                <a:spcPct val="100000"/>
              </a:lnSpc>
            </a:pPr>
            <a:endParaRPr b="0" lang="en-GB" sz="1400" spc="-1" strike="noStrike">
              <a:latin typeface="Arial"/>
            </a:endParaRPr>
          </a:p>
          <a:p>
            <a:pPr marL="216000" indent="-215640">
              <a:lnSpc>
                <a:spcPct val="100000"/>
              </a:lnSpc>
            </a:pPr>
            <a:r>
              <a:rPr b="0" i="1" lang="en-GB" sz="1800" spc="-1" strike="noStrike">
                <a:latin typeface="Arial"/>
              </a:rPr>
              <a:t>Used express-openapi-validate to add tests to the front-end server and validate our API</a:t>
            </a:r>
            <a:endParaRPr b="0" lang="en-GB" sz="1800" spc="-1" strike="noStrike">
              <a:latin typeface="Arial"/>
            </a:endParaRPr>
          </a:p>
          <a:p>
            <a:pPr marL="216000" indent="-215640">
              <a:lnSpc>
                <a:spcPct val="100000"/>
              </a:lnSpc>
            </a:pPr>
            <a:r>
              <a:rPr b="0" lang="en-GB" sz="1400" spc="-1" strike="noStrike">
                <a:latin typeface="Arial"/>
              </a:rPr>
              <a:t>Fast feedback loop.</a:t>
            </a:r>
            <a:endParaRPr b="0" lang="en-GB" sz="1400" spc="-1" strike="noStrike">
              <a:latin typeface="Arial"/>
            </a:endParaRPr>
          </a:p>
          <a:p>
            <a:pPr marL="216000" indent="-215640">
              <a:lnSpc>
                <a:spcPct val="100000"/>
              </a:lnSpc>
            </a:pPr>
            <a:endParaRPr b="0" lang="en-GB" sz="1400" spc="-1" strike="noStrike">
              <a:latin typeface="Arial"/>
            </a:endParaRPr>
          </a:p>
          <a:p>
            <a:pPr marL="216000" indent="-215640">
              <a:lnSpc>
                <a:spcPct val="100000"/>
              </a:lnSpc>
            </a:pPr>
            <a:r>
              <a:rPr b="0" i="1" lang="en-GB" sz="1800" spc="-1" strike="noStrike">
                <a:latin typeface="Arial"/>
              </a:rPr>
              <a:t>Demonstrated how the tests fail if we breach our API contract</a:t>
            </a:r>
            <a:endParaRPr b="0" lang="en-GB" sz="1800" spc="-1" strike="noStrike">
              <a:latin typeface="Arial"/>
            </a:endParaRPr>
          </a:p>
          <a:p>
            <a:pPr marL="216000" indent="-215640">
              <a:lnSpc>
                <a:spcPct val="100000"/>
              </a:lnSpc>
            </a:pPr>
            <a:r>
              <a:rPr b="0" lang="en-GB" sz="1400" spc="-1" strike="noStrike">
                <a:latin typeface="Arial"/>
              </a:rPr>
              <a:t>Enforces the contract, making communication and development easier.</a:t>
            </a:r>
            <a:endParaRPr b="0" lang="en-GB" sz="1400" spc="-1" strike="noStrike">
              <a:latin typeface="Arial"/>
            </a:endParaRPr>
          </a:p>
          <a:p>
            <a:pPr marL="216000" indent="-215640">
              <a:lnSpc>
                <a:spcPct val="100000"/>
              </a:lnSpc>
            </a:pPr>
            <a:endParaRPr b="0" lang="en-GB" sz="1400" spc="-1" strike="noStrike">
              <a:latin typeface="Arial"/>
            </a:endParaRPr>
          </a:p>
        </p:txBody>
      </p:sp>
      <p:sp>
        <p:nvSpPr>
          <p:cNvPr id="102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8E6A555C-417D-48B3-9933-D6790C7C2BD4}" type="slidenum">
              <a:rPr b="0" lang="en-GB" sz="1200" spc="-1" strike="noStrike">
                <a:solidFill>
                  <a:srgbClr val="000000"/>
                </a:solidFill>
                <a:latin typeface="Times New Roman"/>
              </a:rPr>
              <a:t>1</a:t>
            </a:fld>
            <a:endParaRPr b="0" lang="en-GB" sz="1200" spc="-1" strike="noStrike">
              <a:latin typeface="Arial"/>
            </a:endParaRPr>
          </a:p>
        </p:txBody>
      </p:sp>
      <p:sp>
        <p:nvSpPr>
          <p:cNvPr id="102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9D399C5-C980-415E-A6A8-1A6AA4C979D5}" type="datetime1">
              <a:rPr b="0" lang="en-GB" sz="1200" spc="-1" strike="noStrike">
                <a:solidFill>
                  <a:srgbClr val="000000"/>
                </a:solidFill>
                <a:latin typeface="Times New Roman"/>
              </a:rPr>
              <a:t>22/10/2021</a:t>
            </a:fld>
            <a:endParaRPr b="0" lang="en-GB" sz="1200" spc="-1" strike="noStrike">
              <a:latin typeface="Arial"/>
            </a:endParaRPr>
          </a:p>
        </p:txBody>
      </p:sp>
      <p:sp>
        <p:nvSpPr>
          <p:cNvPr id="102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9" name="PlaceHolder 1"/>
          <p:cNvSpPr>
            <a:spLocks noGrp="1"/>
          </p:cNvSpPr>
          <p:nvPr>
            <p:ph type="sldImg"/>
          </p:nvPr>
        </p:nvSpPr>
        <p:spPr>
          <a:xfrm>
            <a:off x="479520" y="250920"/>
            <a:ext cx="3199320" cy="1799280"/>
          </a:xfrm>
          <a:prstGeom prst="rect">
            <a:avLst/>
          </a:prstGeom>
        </p:spPr>
      </p:sp>
      <p:sp>
        <p:nvSpPr>
          <p:cNvPr id="103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latin typeface="Arial"/>
              </a:rPr>
              <a:t>I would like to leave you with some the lyrics from the song “</a:t>
            </a:r>
            <a:r>
              <a:rPr b="0" i="1" lang="en-GB" sz="1100" spc="-1" strike="noStrike">
                <a:latin typeface="Arial"/>
              </a:rPr>
              <a:t>Everything Counts</a:t>
            </a:r>
            <a:r>
              <a:rPr b="0" lang="en-GB" sz="1100" spc="-1" strike="noStrike">
                <a:latin typeface="Arial"/>
              </a:rPr>
              <a:t>“ by </a:t>
            </a:r>
            <a:r>
              <a:rPr b="0" i="1" lang="en-GB" sz="1100" spc="-1" strike="noStrike">
                <a:latin typeface="Arial"/>
              </a:rPr>
              <a:t>Depeche Mode</a:t>
            </a:r>
            <a:r>
              <a:rPr b="0" lang="en-GB" sz="1100" spc="-1" strike="noStrike">
                <a:latin typeface="Arial"/>
              </a:rPr>
              <a:t>:</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"The handshake seals the </a:t>
            </a:r>
            <a:r>
              <a:rPr b="0" i="1" lang="en-GB" sz="1100" spc="-1" strike="noStrike">
                <a:latin typeface="Arial"/>
              </a:rPr>
              <a:t>contract</a:t>
            </a:r>
            <a:endParaRPr b="0" lang="en-GB" sz="1100" spc="-1" strike="noStrike">
              <a:latin typeface="Arial"/>
            </a:endParaRPr>
          </a:p>
          <a:p>
            <a:pPr marL="216000" indent="-215280">
              <a:lnSpc>
                <a:spcPct val="100000"/>
              </a:lnSpc>
            </a:pPr>
            <a:r>
              <a:rPr b="0" lang="en-GB" sz="1100" spc="-1" strike="noStrike">
                <a:latin typeface="Arial"/>
              </a:rPr>
              <a:t>From the </a:t>
            </a:r>
            <a:r>
              <a:rPr b="0" i="1" lang="en-GB" sz="1100" spc="-1" strike="noStrike">
                <a:latin typeface="Arial"/>
              </a:rPr>
              <a:t>contract</a:t>
            </a:r>
            <a:r>
              <a:rPr b="0" lang="en-GB" sz="1100" spc="-1" strike="noStrike">
                <a:latin typeface="Arial"/>
              </a:rPr>
              <a:t> there’s no turning back</a:t>
            </a:r>
            <a:endParaRPr b="0" lang="en-GB" sz="1100" spc="-1" strike="noStrike">
              <a:latin typeface="Arial"/>
            </a:endParaRPr>
          </a:p>
          <a:p>
            <a:pPr marL="216000" indent="-215280">
              <a:lnSpc>
                <a:spcPct val="100000"/>
              </a:lnSpc>
            </a:pPr>
            <a:r>
              <a:rPr b="0" lang="en-GB" sz="1100" spc="-1" strike="noStrike">
                <a:latin typeface="Arial"/>
              </a:rPr>
              <a:t>...</a:t>
            </a:r>
            <a:endParaRPr b="0" lang="en-GB" sz="1100" spc="-1" strike="noStrike">
              <a:latin typeface="Arial"/>
            </a:endParaRPr>
          </a:p>
          <a:p>
            <a:pPr marL="216000" indent="-215280">
              <a:lnSpc>
                <a:spcPct val="100000"/>
              </a:lnSpc>
            </a:pPr>
            <a:r>
              <a:rPr b="0" lang="en-GB" sz="1100" spc="-1" strike="noStrike">
                <a:latin typeface="Arial"/>
              </a:rPr>
              <a:t>The holiday was fun-packed</a:t>
            </a:r>
            <a:endParaRPr b="0" lang="en-GB" sz="1100" spc="-1" strike="noStrike">
              <a:latin typeface="Arial"/>
            </a:endParaRPr>
          </a:p>
          <a:p>
            <a:pPr marL="216000" indent="-215280">
              <a:lnSpc>
                <a:spcPct val="100000"/>
              </a:lnSpc>
            </a:pPr>
            <a:r>
              <a:rPr b="0" i="1" lang="en-GB" sz="1100" spc="-1" strike="noStrike">
                <a:latin typeface="Arial"/>
              </a:rPr>
              <a:t>The contract, still intact</a:t>
            </a:r>
            <a:endParaRPr b="0" lang="en-GB" sz="1100" spc="-1" strike="noStrike">
              <a:latin typeface="Arial"/>
            </a:endParaRPr>
          </a:p>
          <a:p>
            <a:pPr marL="216000" indent="-215280">
              <a:lnSpc>
                <a:spcPct val="100000"/>
              </a:lnSpc>
            </a:pPr>
            <a:r>
              <a:rPr b="0" lang="en-GB" sz="1100" spc="-1" strike="noStrike">
                <a:latin typeface="Arial"/>
              </a:rPr>
              <a:t>…</a:t>
            </a:r>
            <a:r>
              <a:rPr b="0" lang="en-GB" sz="1100" spc="-1" strike="noStrike">
                <a:latin typeface="Arial"/>
              </a:rPr>
              <a:t>"</a:t>
            </a:r>
            <a:endParaRPr b="0" lang="en-GB" sz="1100" spc="-1" strike="noStrike">
              <a:latin typeface="Arial"/>
            </a:endParaRPr>
          </a:p>
          <a:p>
            <a:pPr marL="216000" indent="-215280">
              <a:lnSpc>
                <a:spcPct val="100000"/>
              </a:lnSpc>
            </a:pPr>
            <a:endParaRPr b="0" lang="en-GB" sz="1100" spc="-1" strike="noStrike">
              <a:latin typeface="Arial"/>
            </a:endParaRPr>
          </a:p>
        </p:txBody>
      </p:sp>
      <p:sp>
        <p:nvSpPr>
          <p:cNvPr id="103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819CAFBF-F5BD-492C-ABF5-6CC0344BC309}" type="slidenum">
              <a:rPr b="0" lang="en-GB" sz="1200" spc="-1" strike="noStrike">
                <a:solidFill>
                  <a:srgbClr val="000000"/>
                </a:solidFill>
                <a:latin typeface="Times New Roman"/>
              </a:rPr>
              <a:t>1</a:t>
            </a:fld>
            <a:endParaRPr b="0" lang="en-GB" sz="1200" spc="-1" strike="noStrike">
              <a:latin typeface="Arial"/>
            </a:endParaRPr>
          </a:p>
        </p:txBody>
      </p:sp>
      <p:sp>
        <p:nvSpPr>
          <p:cNvPr id="103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6E39A2E2-A371-48AC-8611-7785932865AF}" type="datetime1">
              <a:rPr b="0" lang="en-GB" sz="1200" spc="-1" strike="noStrike">
                <a:solidFill>
                  <a:srgbClr val="000000"/>
                </a:solidFill>
                <a:latin typeface="Times New Roman"/>
              </a:rPr>
              <a:t>22/10/2021</a:t>
            </a:fld>
            <a:endParaRPr b="0" lang="en-GB" sz="1200" spc="-1" strike="noStrike">
              <a:latin typeface="Arial"/>
            </a:endParaRPr>
          </a:p>
        </p:txBody>
      </p:sp>
      <p:sp>
        <p:nvSpPr>
          <p:cNvPr id="103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479520" y="250920"/>
            <a:ext cx="3199320" cy="1799280"/>
          </a:xfrm>
          <a:prstGeom prst="rect">
            <a:avLst/>
          </a:prstGeom>
        </p:spPr>
      </p:sp>
      <p:sp>
        <p:nvSpPr>
          <p:cNvPr id="103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REFERENCES</a:t>
            </a:r>
            <a:endParaRPr b="0" lang="en-GB" sz="2000" spc="-1" strike="noStrike">
              <a:latin typeface="Arial"/>
            </a:endParaRPr>
          </a:p>
        </p:txBody>
      </p:sp>
      <p:sp>
        <p:nvSpPr>
          <p:cNvPr id="103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48E5FE19-73B9-4213-87A6-BC95760228F6}" type="slidenum">
              <a:rPr b="0" lang="en-GB" sz="1200" spc="-1" strike="noStrike">
                <a:solidFill>
                  <a:srgbClr val="000000"/>
                </a:solidFill>
                <a:latin typeface="Times New Roman"/>
              </a:rPr>
              <a:t>&lt;number&gt;</a:t>
            </a:fld>
            <a:endParaRPr b="0" lang="en-GB" sz="1200" spc="-1" strike="noStrike">
              <a:latin typeface="Arial"/>
            </a:endParaRPr>
          </a:p>
        </p:txBody>
      </p:sp>
      <p:sp>
        <p:nvSpPr>
          <p:cNvPr id="103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EB3A7CFA-CC75-4C09-8067-7560DAC53F48}" type="datetime1">
              <a:rPr b="0" lang="en-GB" sz="1200" spc="-1" strike="noStrike">
                <a:solidFill>
                  <a:srgbClr val="000000"/>
                </a:solidFill>
                <a:latin typeface="Times New Roman"/>
              </a:rPr>
              <a:t>22/10/2021</a:t>
            </a:fld>
            <a:endParaRPr b="0" lang="en-GB" sz="1200" spc="-1" strike="noStrike">
              <a:latin typeface="Arial"/>
            </a:endParaRPr>
          </a:p>
        </p:txBody>
      </p:sp>
      <p:sp>
        <p:nvSpPr>
          <p:cNvPr id="103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sldImg"/>
          </p:nvPr>
        </p:nvSpPr>
        <p:spPr>
          <a:xfrm>
            <a:off x="479520" y="250920"/>
            <a:ext cx="3199320" cy="1799280"/>
          </a:xfrm>
          <a:prstGeom prst="rect">
            <a:avLst/>
          </a:prstGeom>
        </p:spPr>
      </p:sp>
      <p:sp>
        <p:nvSpPr>
          <p:cNvPr id="1040" name="PlaceHolder 2"/>
          <p:cNvSpPr>
            <a:spLocks noGrp="1"/>
          </p:cNvSpPr>
          <p:nvPr>
            <p:ph type="body"/>
          </p:nvPr>
        </p:nvSpPr>
        <p:spPr>
          <a:xfrm>
            <a:off x="755640" y="5145120"/>
            <a:ext cx="6047280" cy="4209120"/>
          </a:xfrm>
          <a:prstGeom prst="rect">
            <a:avLst/>
          </a:prstGeom>
        </p:spPr>
        <p:txBody>
          <a:bodyPr lIns="0" rIns="0" tIns="0" bIns="0"/>
          <a:p>
            <a:endParaRPr b="0" lang="en-GB" sz="2000" spc="-1" strike="noStrike">
              <a:latin typeface="Arial"/>
            </a:endParaRPr>
          </a:p>
        </p:txBody>
      </p:sp>
      <p:sp>
        <p:nvSpPr>
          <p:cNvPr id="104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831C669E-36A7-40F0-A5B1-D71816B520E7}" type="slidenum">
              <a:rPr b="0" lang="en-GB" sz="1200" spc="-1" strike="noStrike">
                <a:solidFill>
                  <a:srgbClr val="000000"/>
                </a:solidFill>
                <a:latin typeface="Times New Roman"/>
              </a:rPr>
              <a:t>&lt;number&gt;</a:t>
            </a:fld>
            <a:endParaRPr b="0" lang="en-GB" sz="1200" spc="-1" strike="noStrike">
              <a:latin typeface="Arial"/>
            </a:endParaRPr>
          </a:p>
        </p:txBody>
      </p:sp>
      <p:sp>
        <p:nvSpPr>
          <p:cNvPr id="104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C339973C-5029-4DA4-97D3-BE0D22AD64C9}" type="datetime1">
              <a:rPr b="0" lang="en-GB" sz="1200" spc="-1" strike="noStrike">
                <a:solidFill>
                  <a:srgbClr val="000000"/>
                </a:solidFill>
                <a:latin typeface="Times New Roman"/>
              </a:rPr>
              <a:t>22/10/2021</a:t>
            </a:fld>
            <a:endParaRPr b="0" lang="en-GB" sz="1200" spc="-1" strike="noStrike">
              <a:latin typeface="Arial"/>
            </a:endParaRPr>
          </a:p>
        </p:txBody>
      </p:sp>
      <p:sp>
        <p:nvSpPr>
          <p:cNvPr id="104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479520" y="250920"/>
            <a:ext cx="3199320" cy="1799280"/>
          </a:xfrm>
          <a:prstGeom prst="rect">
            <a:avLst/>
          </a:prstGeom>
        </p:spPr>
      </p:sp>
      <p:sp>
        <p:nvSpPr>
          <p:cNvPr id="82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If you came for the IPAs you are in the right place, but wrong time.</a:t>
            </a:r>
            <a:endParaRPr b="0" lang="en-GB" sz="1100" spc="-1" strike="noStrike">
              <a:latin typeface="Arial"/>
            </a:endParaRPr>
          </a:p>
          <a:p>
            <a:pPr marL="216000" indent="-215640">
              <a:lnSpc>
                <a:spcPct val="100000"/>
              </a:lnSpc>
            </a:pPr>
            <a:r>
              <a:rPr b="0" lang="en-GB" sz="1100" spc="-1" strike="noStrike">
                <a:latin typeface="Arial"/>
              </a:rPr>
              <a:t>APIs now, IPAs later.</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82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38C93044-D860-4240-BA51-5984891430C0}" type="slidenum">
              <a:rPr b="0" lang="en-GB" sz="1200" spc="-1" strike="noStrike">
                <a:solidFill>
                  <a:srgbClr val="000000"/>
                </a:solidFill>
                <a:latin typeface="Times New Roman"/>
              </a:rPr>
              <a:t>1</a:t>
            </a:fld>
            <a:endParaRPr b="0" lang="en-GB" sz="1200" spc="-1" strike="noStrike">
              <a:latin typeface="Arial"/>
            </a:endParaRPr>
          </a:p>
        </p:txBody>
      </p:sp>
      <p:sp>
        <p:nvSpPr>
          <p:cNvPr id="82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53B92AC2-0A86-4331-A3C7-D9A544830ECA}" type="datetime1">
              <a:rPr b="0" lang="en-GB" sz="1200" spc="-1" strike="noStrike">
                <a:solidFill>
                  <a:srgbClr val="000000"/>
                </a:solidFill>
                <a:latin typeface="Times New Roman"/>
              </a:rPr>
              <a:t>22/10/2021</a:t>
            </a:fld>
            <a:endParaRPr b="0" lang="en-GB" sz="1200" spc="-1" strike="noStrike">
              <a:latin typeface="Arial"/>
            </a:endParaRPr>
          </a:p>
        </p:txBody>
      </p:sp>
      <p:sp>
        <p:nvSpPr>
          <p:cNvPr id="82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sldImg"/>
          </p:nvPr>
        </p:nvSpPr>
        <p:spPr>
          <a:xfrm>
            <a:off x="479520" y="250920"/>
            <a:ext cx="3199320" cy="1799280"/>
          </a:xfrm>
          <a:prstGeom prst="rect">
            <a:avLst/>
          </a:prstGeom>
        </p:spPr>
      </p:sp>
      <p:sp>
        <p:nvSpPr>
          <p:cNvPr id="1045" name="PlaceHolder 2"/>
          <p:cNvSpPr>
            <a:spLocks noGrp="1"/>
          </p:cNvSpPr>
          <p:nvPr>
            <p:ph type="body"/>
          </p:nvPr>
        </p:nvSpPr>
        <p:spPr>
          <a:xfrm>
            <a:off x="755640" y="5145120"/>
            <a:ext cx="6047280" cy="4209120"/>
          </a:xfrm>
          <a:prstGeom prst="rect">
            <a:avLst/>
          </a:prstGeom>
        </p:spPr>
        <p:txBody>
          <a:bodyPr lIns="0" rIns="0" tIns="0" bIns="0"/>
          <a:p>
            <a:endParaRPr b="0" lang="en-GB" sz="2000" spc="-1" strike="noStrike">
              <a:latin typeface="Arial"/>
            </a:endParaRPr>
          </a:p>
        </p:txBody>
      </p:sp>
      <p:sp>
        <p:nvSpPr>
          <p:cNvPr id="104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0B4046C3-5149-4907-990C-45022968C3D5}" type="slidenum">
              <a:rPr b="0" lang="en-GB" sz="1200" spc="-1" strike="noStrike">
                <a:solidFill>
                  <a:srgbClr val="000000"/>
                </a:solidFill>
                <a:latin typeface="Times New Roman"/>
              </a:rPr>
              <a:t>&lt;number&gt;</a:t>
            </a:fld>
            <a:endParaRPr b="0" lang="en-GB" sz="1200" spc="-1" strike="noStrike">
              <a:latin typeface="Arial"/>
            </a:endParaRPr>
          </a:p>
        </p:txBody>
      </p:sp>
      <p:sp>
        <p:nvSpPr>
          <p:cNvPr id="104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0721A804-89FB-4076-9225-4185418EF1E2}" type="datetime1">
              <a:rPr b="0" lang="en-GB" sz="1200" spc="-1" strike="noStrike">
                <a:solidFill>
                  <a:srgbClr val="000000"/>
                </a:solidFill>
                <a:latin typeface="Times New Roman"/>
              </a:rPr>
              <a:t>22/10/2021</a:t>
            </a:fld>
            <a:endParaRPr b="0" lang="en-GB" sz="1200" spc="-1" strike="noStrike">
              <a:latin typeface="Arial"/>
            </a:endParaRPr>
          </a:p>
        </p:txBody>
      </p:sp>
      <p:sp>
        <p:nvSpPr>
          <p:cNvPr id="104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479520" y="250920"/>
            <a:ext cx="3199320" cy="1799280"/>
          </a:xfrm>
          <a:prstGeom prst="rect">
            <a:avLst/>
          </a:prstGeom>
        </p:spPr>
      </p:sp>
      <p:sp>
        <p:nvSpPr>
          <p:cNvPr id="105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QUESTIONS</a:t>
            </a:r>
            <a:endParaRPr b="0" lang="en-GB" sz="2000" spc="-1" strike="noStrike">
              <a:latin typeface="Arial"/>
            </a:endParaRPr>
          </a:p>
        </p:txBody>
      </p:sp>
      <p:sp>
        <p:nvSpPr>
          <p:cNvPr id="105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4F6BA92-85EE-4B68-AD71-F029C1C00419}" type="slidenum">
              <a:rPr b="0" lang="en-GB" sz="1200" spc="-1" strike="noStrike">
                <a:solidFill>
                  <a:srgbClr val="000000"/>
                </a:solidFill>
                <a:latin typeface="Times New Roman"/>
              </a:rPr>
              <a:t>&lt;number&gt;</a:t>
            </a:fld>
            <a:endParaRPr b="0" lang="en-GB" sz="1200" spc="-1" strike="noStrike">
              <a:latin typeface="Arial"/>
            </a:endParaRPr>
          </a:p>
        </p:txBody>
      </p:sp>
      <p:sp>
        <p:nvSpPr>
          <p:cNvPr id="105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F5A15583-930D-493E-BA73-F89F207FDC01}" type="datetime1">
              <a:rPr b="0" lang="en-GB" sz="1200" spc="-1" strike="noStrike">
                <a:solidFill>
                  <a:srgbClr val="000000"/>
                </a:solidFill>
                <a:latin typeface="Times New Roman"/>
              </a:rPr>
              <a:t>22/10/2021</a:t>
            </a:fld>
            <a:endParaRPr b="0" lang="en-GB" sz="1200" spc="-1" strike="noStrike">
              <a:latin typeface="Arial"/>
            </a:endParaRPr>
          </a:p>
        </p:txBody>
      </p:sp>
      <p:sp>
        <p:nvSpPr>
          <p:cNvPr id="105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479520" y="250920"/>
            <a:ext cx="3199320" cy="1799280"/>
          </a:xfrm>
          <a:prstGeom prst="rect">
            <a:avLst/>
          </a:prstGeom>
        </p:spPr>
      </p:sp>
      <p:sp>
        <p:nvSpPr>
          <p:cNvPr id="105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I LOOK FORWARD TO YOUR QUESTIONS</a:t>
            </a:r>
            <a:endParaRPr b="0" lang="en-GB" sz="2000" spc="-1" strike="noStrike">
              <a:latin typeface="Arial"/>
            </a:endParaRPr>
          </a:p>
        </p:txBody>
      </p:sp>
      <p:sp>
        <p:nvSpPr>
          <p:cNvPr id="105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8BFF25BE-2916-4B4D-963F-1764246190DD}" type="slidenum">
              <a:rPr b="0" lang="en-GB" sz="1200" spc="-1" strike="noStrike">
                <a:solidFill>
                  <a:srgbClr val="000000"/>
                </a:solidFill>
                <a:latin typeface="Times New Roman"/>
              </a:rPr>
              <a:t>&lt;number&gt;</a:t>
            </a:fld>
            <a:endParaRPr b="0" lang="en-GB" sz="1200" spc="-1" strike="noStrike">
              <a:latin typeface="Arial"/>
            </a:endParaRPr>
          </a:p>
        </p:txBody>
      </p:sp>
      <p:sp>
        <p:nvSpPr>
          <p:cNvPr id="105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EDD05593-2D9D-4929-A63A-9A4477406C2C}" type="datetime1">
              <a:rPr b="0" lang="en-GB" sz="1200" spc="-1" strike="noStrike">
                <a:solidFill>
                  <a:srgbClr val="000000"/>
                </a:solidFill>
                <a:latin typeface="Times New Roman"/>
              </a:rPr>
              <a:t>22/10/2021</a:t>
            </a:fld>
            <a:endParaRPr b="0" lang="en-GB" sz="1200" spc="-1" strike="noStrike">
              <a:latin typeface="Arial"/>
            </a:endParaRPr>
          </a:p>
        </p:txBody>
      </p:sp>
      <p:sp>
        <p:nvSpPr>
          <p:cNvPr id="105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PlaceHolder 1"/>
          <p:cNvSpPr>
            <a:spLocks noGrp="1"/>
          </p:cNvSpPr>
          <p:nvPr>
            <p:ph type="sldImg"/>
          </p:nvPr>
        </p:nvSpPr>
        <p:spPr>
          <a:xfrm>
            <a:off x="479520" y="250920"/>
            <a:ext cx="3199320" cy="1799280"/>
          </a:xfrm>
          <a:prstGeom prst="rect">
            <a:avLst/>
          </a:prstGeom>
        </p:spPr>
      </p:sp>
      <p:sp>
        <p:nvSpPr>
          <p:cNvPr id="106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10000"/>
              </a:lnSpc>
              <a:spcBef>
                <a:spcPts val="1199"/>
              </a:spcBef>
            </a:pPr>
            <a:r>
              <a:rPr b="0" lang="en-GB" sz="2000" spc="-1" strike="noStrike">
                <a:latin typeface="Arial"/>
              </a:rPr>
              <a:t>THANK YOU!</a:t>
            </a:r>
            <a:endParaRPr b="0" lang="en-GB" sz="2000" spc="-1" strike="noStrike">
              <a:latin typeface="Arial"/>
            </a:endParaRPr>
          </a:p>
        </p:txBody>
      </p:sp>
      <p:sp>
        <p:nvSpPr>
          <p:cNvPr id="106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4FF2561A-F0A3-44E3-9E43-D6A7178B524A}" type="slidenum">
              <a:rPr b="0" lang="en-GB" sz="1200" spc="-1" strike="noStrike">
                <a:solidFill>
                  <a:srgbClr val="000000"/>
                </a:solidFill>
                <a:latin typeface="Times New Roman"/>
              </a:rPr>
              <a:t>&lt;number&gt;</a:t>
            </a:fld>
            <a:endParaRPr b="0" lang="en-GB" sz="1200" spc="-1" strike="noStrike">
              <a:latin typeface="Arial"/>
            </a:endParaRPr>
          </a:p>
        </p:txBody>
      </p:sp>
      <p:sp>
        <p:nvSpPr>
          <p:cNvPr id="106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FFC1398E-4848-4CC0-86BC-79D7D00C4034}" type="datetime1">
              <a:rPr b="0" lang="en-GB" sz="1200" spc="-1" strike="noStrike">
                <a:solidFill>
                  <a:srgbClr val="000000"/>
                </a:solidFill>
                <a:latin typeface="Times New Roman"/>
              </a:rPr>
              <a:t>22/10/2021</a:t>
            </a:fld>
            <a:endParaRPr b="0" lang="en-GB" sz="1200" spc="-1" strike="noStrike">
              <a:latin typeface="Arial"/>
            </a:endParaRPr>
          </a:p>
        </p:txBody>
      </p:sp>
      <p:sp>
        <p:nvSpPr>
          <p:cNvPr id="106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479520" y="250920"/>
            <a:ext cx="3199320" cy="1799280"/>
          </a:xfrm>
          <a:prstGeom prst="rect">
            <a:avLst/>
          </a:prstGeom>
        </p:spPr>
      </p:sp>
      <p:sp>
        <p:nvSpPr>
          <p:cNvPr id="106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10000"/>
              </a:lnSpc>
              <a:spcBef>
                <a:spcPts val="1199"/>
              </a:spcBef>
            </a:pPr>
            <a:r>
              <a:rPr b="0" lang="en-GB" sz="2000" spc="-1" strike="noStrike">
                <a:latin typeface="Arial"/>
              </a:rPr>
              <a:t>THANK YOU!</a:t>
            </a:r>
            <a:endParaRPr b="0" lang="en-GB" sz="2000" spc="-1" strike="noStrike">
              <a:latin typeface="Arial"/>
            </a:endParaRPr>
          </a:p>
        </p:txBody>
      </p:sp>
      <p:sp>
        <p:nvSpPr>
          <p:cNvPr id="106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464ED0E6-3186-4AC3-BC88-705691A74E58}" type="slidenum">
              <a:rPr b="0" lang="en-GB" sz="1200" spc="-1" strike="noStrike">
                <a:solidFill>
                  <a:srgbClr val="000000"/>
                </a:solidFill>
                <a:latin typeface="Times New Roman"/>
              </a:rPr>
              <a:t>&lt;number&gt;</a:t>
            </a:fld>
            <a:endParaRPr b="0" lang="en-GB" sz="1200" spc="-1" strike="noStrike">
              <a:latin typeface="Arial"/>
            </a:endParaRPr>
          </a:p>
        </p:txBody>
      </p:sp>
      <p:sp>
        <p:nvSpPr>
          <p:cNvPr id="106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B6A71F9-6CF1-4974-A4F8-2D1FE21FE90B}" type="datetime1">
              <a:rPr b="0" lang="en-GB" sz="1200" spc="-1" strike="noStrike">
                <a:solidFill>
                  <a:srgbClr val="000000"/>
                </a:solidFill>
                <a:latin typeface="Times New Roman"/>
              </a:rPr>
              <a:t>22/10/2021</a:t>
            </a:fld>
            <a:endParaRPr b="0" lang="en-GB" sz="1200" spc="-1" strike="noStrike">
              <a:latin typeface="Arial"/>
            </a:endParaRPr>
          </a:p>
        </p:txBody>
      </p:sp>
      <p:sp>
        <p:nvSpPr>
          <p:cNvPr id="106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sldImg"/>
          </p:nvPr>
        </p:nvSpPr>
        <p:spPr>
          <a:xfrm>
            <a:off x="479520" y="250920"/>
            <a:ext cx="3199320" cy="1799280"/>
          </a:xfrm>
          <a:prstGeom prst="rect">
            <a:avLst/>
          </a:prstGeom>
        </p:spPr>
      </p:sp>
      <p:sp>
        <p:nvSpPr>
          <p:cNvPr id="1070"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First, a word of caution on design.</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r>
              <a:rPr b="0" i="1" lang="en-GB" sz="1100" spc="-1" strike="noStrike">
                <a:latin typeface="Arial"/>
              </a:rPr>
              <a:t>Word of caution:</a:t>
            </a:r>
            <a:r>
              <a:rPr b="0" lang="en-GB" sz="1100" spc="-1" strike="noStrike">
                <a:latin typeface="Arial"/>
              </a:rPr>
              <a:t> focusing on the design first does not mean deliberating endlessly on all the what-if scenarios. </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A good design should be flexible and able to adapt to change.</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latin typeface="Arial"/>
              </a:rPr>
              <a:t>Hyrum observed that it’s problematic to fully separate an interface from its implementation:</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10000"/>
              </a:lnSpc>
              <a:spcBef>
                <a:spcPts val="1199"/>
              </a:spcBef>
            </a:pPr>
            <a:r>
              <a:rPr b="0" lang="en-GB" sz="1100" spc="-1" strike="noStrike">
                <a:latin typeface="Arial"/>
              </a:rPr>
              <a:t>And here is a relevant XKCD comic which summarizes Hyrum’s law  nicely:</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2000" spc="-1" strike="noStrike">
                <a:solidFill>
                  <a:srgbClr val="808080"/>
                </a:solidFill>
                <a:latin typeface="Arial"/>
              </a:rPr>
              <a:t>Every change breaks someone's workflow.</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endParaRPr b="0" lang="en-GB" sz="2000" spc="-1" strike="noStrike">
              <a:latin typeface="Arial"/>
            </a:endParaRPr>
          </a:p>
        </p:txBody>
      </p:sp>
      <p:sp>
        <p:nvSpPr>
          <p:cNvPr id="107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267EC150-6824-40B3-9CD9-F61A4BBC3C28}" type="slidenum">
              <a:rPr b="0" lang="en-GB" sz="1200" spc="-1" strike="noStrike">
                <a:solidFill>
                  <a:srgbClr val="000000"/>
                </a:solidFill>
                <a:latin typeface="Times New Roman"/>
              </a:rPr>
              <a:t>&lt;number&gt;</a:t>
            </a:fld>
            <a:endParaRPr b="0" lang="en-GB" sz="1200" spc="-1" strike="noStrike">
              <a:latin typeface="Arial"/>
            </a:endParaRPr>
          </a:p>
        </p:txBody>
      </p:sp>
      <p:sp>
        <p:nvSpPr>
          <p:cNvPr id="107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1CACBE43-AE71-4140-A7DC-8D40B1D13651}" type="datetime1">
              <a:rPr b="0" lang="en-GB" sz="1200" spc="-1" strike="noStrike">
                <a:solidFill>
                  <a:srgbClr val="000000"/>
                </a:solidFill>
                <a:latin typeface="Times New Roman"/>
              </a:rPr>
              <a:t>22/10/2021</a:t>
            </a:fld>
            <a:endParaRPr b="0" lang="en-GB" sz="1200" spc="-1" strike="noStrike">
              <a:latin typeface="Arial"/>
            </a:endParaRPr>
          </a:p>
        </p:txBody>
      </p:sp>
      <p:sp>
        <p:nvSpPr>
          <p:cNvPr id="107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1"/>
          <p:cNvSpPr>
            <a:spLocks noGrp="1"/>
          </p:cNvSpPr>
          <p:nvPr>
            <p:ph type="sldImg"/>
          </p:nvPr>
        </p:nvSpPr>
        <p:spPr>
          <a:xfrm>
            <a:off x="479520" y="250920"/>
            <a:ext cx="3199320" cy="1799280"/>
          </a:xfrm>
          <a:prstGeom prst="rect">
            <a:avLst/>
          </a:prstGeom>
        </p:spPr>
      </p:sp>
      <p:sp>
        <p:nvSpPr>
          <p:cNvPr id="107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2000" spc="-1" strike="noStrike">
                <a:latin typeface="Arial"/>
              </a:rPr>
              <a:t>A little side-by-side comparison.</a:t>
            </a:r>
            <a:endParaRPr b="0" lang="en-GB" sz="2000" spc="-1" strike="noStrike">
              <a:latin typeface="Arial"/>
            </a:endParaRPr>
          </a:p>
          <a:p>
            <a:pPr marL="216000" indent="-215280">
              <a:lnSpc>
                <a:spcPct val="100000"/>
              </a:lnSpc>
            </a:pPr>
            <a:r>
              <a:rPr b="0" lang="en-GB" sz="2000" spc="-1" strike="noStrike">
                <a:latin typeface="Arial"/>
              </a:rPr>
              <a:t>The first diagram is the Code First vicious circle.</a:t>
            </a:r>
            <a:endParaRPr b="0" lang="en-GB" sz="2000" spc="-1" strike="noStrike">
              <a:latin typeface="Arial"/>
            </a:endParaRPr>
          </a:p>
          <a:p>
            <a:pPr marL="216000" indent="-215280">
              <a:lnSpc>
                <a:spcPct val="100000"/>
              </a:lnSpc>
            </a:pPr>
            <a:r>
              <a:rPr b="0" lang="en-GB" sz="2000" spc="-1" strike="noStrike">
                <a:latin typeface="Arial"/>
              </a:rPr>
              <a:t>And the second one depicts the much more lean Design First approach.</a:t>
            </a:r>
            <a:endParaRPr b="0" lang="en-GB" sz="2000" spc="-1" strike="noStrike">
              <a:latin typeface="Arial"/>
            </a:endParaRPr>
          </a:p>
          <a:p>
            <a:pPr marL="216000" indent="-215280">
              <a:lnSpc>
                <a:spcPct val="100000"/>
              </a:lnSpc>
            </a:pPr>
            <a:r>
              <a:rPr b="0" lang="en-GB" sz="2000" spc="-1" strike="noStrike">
                <a:latin typeface="Arial"/>
              </a:rPr>
              <a:t>What about documentation?</a:t>
            </a:r>
            <a:endParaRPr b="0" lang="en-GB" sz="2000" spc="-1" strike="noStrike">
              <a:latin typeface="Arial"/>
            </a:endParaRPr>
          </a:p>
          <a:p>
            <a:pPr marL="216000" indent="-215280">
              <a:lnSpc>
                <a:spcPct val="100000"/>
              </a:lnSpc>
            </a:pPr>
            <a:r>
              <a:rPr b="0" lang="en-GB" sz="2000" spc="-1" strike="noStrike">
                <a:latin typeface="Arial"/>
              </a:rPr>
              <a:t>Do any of these look or sound familiar?</a:t>
            </a:r>
            <a:endParaRPr b="0" lang="en-GB" sz="2000" spc="-1" strike="noStrike">
              <a:latin typeface="Arial"/>
            </a:endParaRPr>
          </a:p>
          <a:p>
            <a:pPr marL="216000" indent="-215280">
              <a:lnSpc>
                <a:spcPct val="100000"/>
              </a:lnSpc>
            </a:pPr>
            <a:endParaRPr b="0" lang="en-GB" sz="2000" spc="-1" strike="noStrike">
              <a:latin typeface="Arial"/>
            </a:endParaRPr>
          </a:p>
          <a:p>
            <a:pPr marL="216000" indent="-215280">
              <a:lnSpc>
                <a:spcPct val="100000"/>
              </a:lnSpc>
            </a:pPr>
            <a:endParaRPr b="0" lang="en-GB" sz="2000" spc="-1" strike="noStrike">
              <a:latin typeface="Arial"/>
            </a:endParaRPr>
          </a:p>
        </p:txBody>
      </p:sp>
      <p:sp>
        <p:nvSpPr>
          <p:cNvPr id="107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38871AB7-9A69-4098-8C38-FA161EF633B1}" type="slidenum">
              <a:rPr b="0" lang="en-GB" sz="1200" spc="-1" strike="noStrike">
                <a:solidFill>
                  <a:srgbClr val="000000"/>
                </a:solidFill>
                <a:latin typeface="Times New Roman"/>
              </a:rPr>
              <a:t>&lt;number&gt;</a:t>
            </a:fld>
            <a:endParaRPr b="0" lang="en-GB" sz="1200" spc="-1" strike="noStrike">
              <a:latin typeface="Arial"/>
            </a:endParaRPr>
          </a:p>
        </p:txBody>
      </p:sp>
      <p:sp>
        <p:nvSpPr>
          <p:cNvPr id="107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BA8D20D3-C2F9-431A-9326-E758D94264D6}" type="datetime1">
              <a:rPr b="0" lang="en-GB" sz="1200" spc="-1" strike="noStrike">
                <a:solidFill>
                  <a:srgbClr val="000000"/>
                </a:solidFill>
                <a:latin typeface="Times New Roman"/>
              </a:rPr>
              <a:t>22/10/2021</a:t>
            </a:fld>
            <a:endParaRPr b="0" lang="en-GB" sz="1200" spc="-1" strike="noStrike">
              <a:latin typeface="Arial"/>
            </a:endParaRPr>
          </a:p>
        </p:txBody>
      </p:sp>
      <p:sp>
        <p:nvSpPr>
          <p:cNvPr id="107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479520" y="250920"/>
            <a:ext cx="3199320" cy="1799280"/>
          </a:xfrm>
          <a:prstGeom prst="rect">
            <a:avLst/>
          </a:prstGeom>
        </p:spPr>
      </p:sp>
      <p:sp>
        <p:nvSpPr>
          <p:cNvPr id="825"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First a small disclosure.</a:t>
            </a:r>
            <a:endParaRPr b="0" lang="en-GB" sz="1100" spc="-1" strike="noStrike">
              <a:latin typeface="Arial"/>
            </a:endParaRPr>
          </a:p>
          <a:p>
            <a:pPr marL="216000" indent="-215640">
              <a:lnSpc>
                <a:spcPct val="100000"/>
              </a:lnSpc>
            </a:pPr>
            <a:r>
              <a:rPr b="0" lang="en-GB" sz="1100" spc="-1" strike="noStrike">
                <a:latin typeface="Arial"/>
              </a:rPr>
              <a:t>I will be using the following presenting technique I learned from the Head First books and an ex-colleague of mine, shout out to Euan Finlay, to keep your brains focused.</a:t>
            </a:r>
            <a:endParaRPr b="0" lang="en-GB" sz="1100" spc="-1" strike="noStrike">
              <a:latin typeface="Arial"/>
            </a:endParaRPr>
          </a:p>
          <a:p>
            <a:pPr marL="216000" indent="-215640">
              <a:lnSpc>
                <a:spcPct val="100000"/>
              </a:lnSpc>
            </a:pPr>
            <a:r>
              <a:rPr b="0" lang="en-GB" sz="1100" spc="-1" strike="noStrike">
                <a:latin typeface="Arial"/>
              </a:rPr>
              <a:t>The presentation has more text than usual on the slides, but that’s intentional, as when I am a re-watching a presentation I like to pause and read the slides. It’s not a bug it’s a feature.</a:t>
            </a:r>
            <a:endParaRPr b="0" lang="en-GB" sz="1100" spc="-1" strike="noStrike">
              <a:latin typeface="Arial"/>
            </a:endParaRPr>
          </a:p>
          <a:p>
            <a:pPr marL="216000" indent="-215640">
              <a:lnSpc>
                <a:spcPct val="100000"/>
              </a:lnSpc>
            </a:pPr>
            <a:r>
              <a:rPr b="0" lang="en-GB" sz="1100" spc="-1" strike="noStrike">
                <a:latin typeface="Arial"/>
              </a:rPr>
              <a:t>I will randomly show you slides with wolf facts and photos throughout the presentation.</a:t>
            </a:r>
            <a:endParaRPr b="0" lang="en-GB" sz="1100" spc="-1" strike="noStrike">
              <a:latin typeface="Arial"/>
            </a:endParaRPr>
          </a:p>
          <a:p>
            <a:pPr marL="216000" indent="-215640">
              <a:lnSpc>
                <a:spcPct val="100000"/>
              </a:lnSpc>
            </a:pPr>
            <a:r>
              <a:rPr b="0" lang="en-GB" sz="1100" spc="-1" strike="noStrike">
                <a:latin typeface="Arial"/>
              </a:rPr>
              <a:t>The wolf is a noble creature and is driven to extinction in many parts of the world.</a:t>
            </a:r>
            <a:endParaRPr b="0" lang="en-GB" sz="1100" spc="-1" strike="noStrike">
              <a:latin typeface="Arial"/>
            </a:endParaRPr>
          </a:p>
          <a:p>
            <a:pPr marL="216000" indent="-215640">
              <a:lnSpc>
                <a:spcPct val="100000"/>
              </a:lnSpc>
            </a:pPr>
            <a:r>
              <a:rPr b="0" lang="en-GB" sz="1100" spc="-1" strike="noStrike">
                <a:latin typeface="Arial"/>
              </a:rPr>
              <a:t>And I personally have done a donation to the Euronatur German charity as one of its doings is protecting wolves in Europe.</a:t>
            </a:r>
            <a:endParaRPr b="0" lang="en-GB" sz="1100" spc="-1" strike="noStrike">
              <a:latin typeface="Arial"/>
            </a:endParaRPr>
          </a:p>
          <a:p>
            <a:pPr marL="216000" indent="-215640">
              <a:lnSpc>
                <a:spcPct val="100000"/>
              </a:lnSpc>
            </a:pPr>
            <a:r>
              <a:rPr b="0" lang="en-GB" sz="1100" spc="-1" strike="noStrike">
                <a:latin typeface="Arial"/>
              </a:rPr>
              <a:t>When I donate to charities I tend not to stick to just any particular one, and since I am using wolves in this presentation I chose this one.</a:t>
            </a:r>
            <a:endParaRPr b="0" lang="en-GB" sz="1100" spc="-1" strike="noStrike">
              <a:latin typeface="Arial"/>
            </a:endParaRPr>
          </a:p>
          <a:p>
            <a:pPr marL="216000" indent="-215640">
              <a:lnSpc>
                <a:spcPct val="100000"/>
              </a:lnSpc>
            </a:pPr>
            <a:r>
              <a:rPr b="0" lang="en-GB" sz="1100" spc="-1" strike="noStrike">
                <a:latin typeface="Arial"/>
              </a:rPr>
              <a:t>Let’s get started.</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82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6A39A7F2-4D70-4D6C-9B05-1E8202C3A0BD}" type="slidenum">
              <a:rPr b="0" lang="en-GB" sz="1200" spc="-1" strike="noStrike">
                <a:solidFill>
                  <a:srgbClr val="000000"/>
                </a:solidFill>
                <a:latin typeface="Times New Roman"/>
              </a:rPr>
              <a:t>1</a:t>
            </a:fld>
            <a:endParaRPr b="0" lang="en-GB" sz="1200" spc="-1" strike="noStrike">
              <a:latin typeface="Arial"/>
            </a:endParaRPr>
          </a:p>
        </p:txBody>
      </p:sp>
      <p:sp>
        <p:nvSpPr>
          <p:cNvPr id="82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FD11BBF6-926B-41FE-A49C-506408405B09}" type="datetime1">
              <a:rPr b="0" lang="en-GB" sz="1200" spc="-1" strike="noStrike">
                <a:solidFill>
                  <a:srgbClr val="000000"/>
                </a:solidFill>
                <a:latin typeface="Times New Roman"/>
              </a:rPr>
              <a:t>22/10/2021</a:t>
            </a:fld>
            <a:endParaRPr b="0" lang="en-GB" sz="1200" spc="-1" strike="noStrike">
              <a:latin typeface="Arial"/>
            </a:endParaRPr>
          </a:p>
        </p:txBody>
      </p:sp>
      <p:sp>
        <p:nvSpPr>
          <p:cNvPr id="82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479520" y="250920"/>
            <a:ext cx="3199320" cy="1799280"/>
          </a:xfrm>
          <a:prstGeom prst="rect">
            <a:avLst/>
          </a:prstGeom>
        </p:spPr>
      </p:sp>
      <p:sp>
        <p:nvSpPr>
          <p:cNvPr id="83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First of all what is an API?</a:t>
            </a:r>
            <a:endParaRPr b="0" lang="en-GB" sz="1100" spc="-1" strike="noStrike">
              <a:latin typeface="Arial"/>
            </a:endParaRPr>
          </a:p>
          <a:p>
            <a:pPr marL="216000" indent="-215640">
              <a:lnSpc>
                <a:spcPct val="100000"/>
              </a:lnSpc>
            </a:pPr>
            <a:r>
              <a:rPr b="0" lang="en-GB" sz="1100" spc="-1" strike="noStrike">
                <a:latin typeface="Arial"/>
              </a:rPr>
              <a:t>API stands for Application Programming Interface and is a connection between computers or between computer programs. </a:t>
            </a:r>
            <a:endParaRPr b="0" lang="en-GB" sz="1100" spc="-1" strike="noStrike">
              <a:latin typeface="Arial"/>
            </a:endParaRPr>
          </a:p>
          <a:p>
            <a:pPr marL="216000" indent="-215640">
              <a:lnSpc>
                <a:spcPct val="100000"/>
              </a:lnSpc>
            </a:pPr>
            <a:r>
              <a:rPr b="0" lang="en-GB" sz="1100" spc="-1" strike="noStrike">
                <a:latin typeface="Arial"/>
              </a:rPr>
              <a:t>It is a type of software interface which offers a service to other pieces of software.</a:t>
            </a:r>
            <a:endParaRPr b="0" lang="en-GB" sz="1100" spc="-1" strike="noStrike">
              <a:latin typeface="Arial"/>
            </a:endParaRPr>
          </a:p>
          <a:p>
            <a:pPr marL="216000" indent="-215640">
              <a:lnSpc>
                <a:spcPct val="100000"/>
              </a:lnSpc>
            </a:pPr>
            <a:r>
              <a:rPr b="0" lang="en-GB" sz="1100" spc="-1" strike="noStrike">
                <a:latin typeface="Arial"/>
              </a:rPr>
              <a:t>A document or standard that describes how to build such a connection or interface is called an API specification. </a:t>
            </a:r>
            <a:endParaRPr b="0" lang="en-GB" sz="1100" spc="-1" strike="noStrike">
              <a:latin typeface="Arial"/>
            </a:endParaRPr>
          </a:p>
          <a:p>
            <a:pPr marL="216000" indent="-215640">
              <a:lnSpc>
                <a:spcPct val="100000"/>
              </a:lnSpc>
            </a:pPr>
            <a:r>
              <a:rPr b="0" lang="en-GB" sz="1100" spc="-1" strike="noStrike">
                <a:latin typeface="Arial"/>
              </a:rPr>
              <a:t>And a computer system that meets this standard is said to implement or expose an API.</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Each time you use an app like Facebook, or check the weather on your phone, you’re using an API.</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To explain this better, let us take a familiar example.</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Imagine you’re sitting at a table in a restaurant with a menu.</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The kitchen is the part of the “system” that will prepare your order – the server. </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What is missing is the critical link to communicate your order to the kitchen and deliver your food back to your table. </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That’s where the waiter or API comes in. </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The waiter is the messenger – or API – that takes your request or order and tells the kitchen – the server – what to do. </a:t>
            </a:r>
            <a:endParaRPr b="0" lang="en-GB" sz="1100" spc="-1" strike="noStrike">
              <a:latin typeface="Arial"/>
            </a:endParaRPr>
          </a:p>
          <a:p>
            <a:pPr marL="216000" indent="-215640">
              <a:lnSpc>
                <a:spcPct val="100000"/>
              </a:lnSpc>
            </a:pPr>
            <a:r>
              <a:rPr b="0" lang="en-GB" sz="1100" spc="-1" strike="noStrike">
                <a:solidFill>
                  <a:srgbClr val="000000"/>
                </a:solidFill>
                <a:latin typeface="+mj-lt"/>
                <a:ea typeface="+mn-ea"/>
              </a:rPr>
              <a:t>Then the waiter delivers the response back to you; in this case, it is the food.</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83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E922F558-BA14-4243-9195-3CD6C460EFF0}" type="slidenum">
              <a:rPr b="0" lang="en-GB" sz="1200" spc="-1" strike="noStrike">
                <a:solidFill>
                  <a:srgbClr val="000000"/>
                </a:solidFill>
                <a:latin typeface="Times New Roman"/>
              </a:rPr>
              <a:t>1</a:t>
            </a:fld>
            <a:endParaRPr b="0" lang="en-GB" sz="1200" spc="-1" strike="noStrike">
              <a:latin typeface="Arial"/>
            </a:endParaRPr>
          </a:p>
        </p:txBody>
      </p:sp>
      <p:sp>
        <p:nvSpPr>
          <p:cNvPr id="83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787291D2-285B-4061-9294-EF21594A7D74}" type="datetime1">
              <a:rPr b="0" lang="en-GB" sz="1200" spc="-1" strike="noStrike">
                <a:solidFill>
                  <a:srgbClr val="000000"/>
                </a:solidFill>
                <a:latin typeface="Times New Roman"/>
              </a:rPr>
              <a:t>22/10/2021</a:t>
            </a:fld>
            <a:endParaRPr b="0" lang="en-GB" sz="1200" spc="-1" strike="noStrike">
              <a:latin typeface="Arial"/>
            </a:endParaRPr>
          </a:p>
        </p:txBody>
      </p:sp>
      <p:sp>
        <p:nvSpPr>
          <p:cNvPr id="83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479520" y="250920"/>
            <a:ext cx="3199320" cy="1799280"/>
          </a:xfrm>
          <a:prstGeom prst="rect">
            <a:avLst/>
          </a:prstGeom>
        </p:spPr>
      </p:sp>
      <p:sp>
        <p:nvSpPr>
          <p:cNvPr id="835" name="PlaceHolder 2"/>
          <p:cNvSpPr>
            <a:spLocks noGrp="1"/>
          </p:cNvSpPr>
          <p:nvPr>
            <p:ph type="body"/>
          </p:nvPr>
        </p:nvSpPr>
        <p:spPr>
          <a:xfrm>
            <a:off x="755640" y="5145120"/>
            <a:ext cx="6047280" cy="4209120"/>
          </a:xfrm>
          <a:prstGeom prst="rect">
            <a:avLst/>
          </a:prstGeom>
        </p:spPr>
        <p:txBody>
          <a:bodyPr lIns="0" rIns="0" tIns="0" bIns="0"/>
          <a:p>
            <a:pPr marL="216000" indent="-215280">
              <a:lnSpc>
                <a:spcPct val="100000"/>
              </a:lnSpc>
            </a:pPr>
            <a:r>
              <a:rPr b="0" lang="en-GB" sz="1100" spc="-1" strike="noStrike">
                <a:solidFill>
                  <a:srgbClr val="000000"/>
                </a:solidFill>
                <a:latin typeface="+mj-lt"/>
                <a:ea typeface="+mn-ea"/>
              </a:rPr>
              <a:t>Imagine the following scenario: </a:t>
            </a:r>
            <a:endParaRPr b="0" lang="en-GB" sz="1100" spc="-1" strike="noStrike">
              <a:latin typeface="Arial"/>
            </a:endParaRPr>
          </a:p>
          <a:p>
            <a:pPr marL="216000" indent="-215280">
              <a:lnSpc>
                <a:spcPct val="100000"/>
              </a:lnSpc>
            </a:pPr>
            <a:r>
              <a:rPr b="0" lang="en-GB" sz="1100" spc="-1" strike="noStrike">
                <a:solidFill>
                  <a:srgbClr val="000000"/>
                </a:solidFill>
                <a:latin typeface="+mj-lt"/>
                <a:ea typeface="+mn-ea"/>
              </a:rPr>
              <a:t>You are using your client and you want to access all Twitter tweets that mention the </a:t>
            </a:r>
            <a:r>
              <a:rPr b="0" i="1" lang="en-GB" sz="1100" spc="-1" strike="noStrike">
                <a:solidFill>
                  <a:srgbClr val="000000"/>
                </a:solidFill>
                <a:latin typeface="+mj-lt"/>
                <a:ea typeface="+mn-ea"/>
              </a:rPr>
              <a:t>#OPENAPI</a:t>
            </a:r>
            <a:r>
              <a:rPr b="0" lang="en-GB" sz="1100" spc="-1" strike="noStrike">
                <a:solidFill>
                  <a:srgbClr val="000000"/>
                </a:solidFill>
                <a:latin typeface="+mj-lt"/>
                <a:ea typeface="+mn-ea"/>
              </a:rPr>
              <a:t> hashtag.</a:t>
            </a:r>
            <a:endParaRPr b="0" lang="en-GB" sz="1100" spc="-1" strike="noStrike">
              <a:latin typeface="Arial"/>
            </a:endParaRPr>
          </a:p>
          <a:p>
            <a:pPr marL="216000" indent="-215280">
              <a:lnSpc>
                <a:spcPct val="100000"/>
              </a:lnSpc>
            </a:pPr>
            <a:r>
              <a:rPr b="0" lang="en-GB" sz="1100" spc="-1" strike="noStrike">
                <a:solidFill>
                  <a:srgbClr val="000000"/>
                </a:solidFill>
                <a:latin typeface="+mj-lt"/>
                <a:ea typeface="+mn-ea"/>
              </a:rPr>
              <a:t>You could email Twitter and ask for a spreadsheet of all these tweets. But then you’d have to find a way to import that spreadsheet into your application.</a:t>
            </a:r>
            <a:endParaRPr b="0" lang="en-GB" sz="1100" spc="-1" strike="noStrike">
              <a:latin typeface="Arial"/>
            </a:endParaRPr>
          </a:p>
          <a:p>
            <a:pPr marL="216000" indent="-215280">
              <a:lnSpc>
                <a:spcPct val="100000"/>
              </a:lnSpc>
            </a:pPr>
            <a:r>
              <a:rPr b="0" lang="en-GB" sz="1100" spc="-1" strike="noStrike">
                <a:solidFill>
                  <a:srgbClr val="000000"/>
                </a:solidFill>
                <a:latin typeface="+mj-lt"/>
                <a:ea typeface="+mn-ea"/>
              </a:rPr>
              <a:t>Even if you stored them in a database the data would become outdated quickly. It would be impossible to keep it up to date.</a:t>
            </a:r>
            <a:endParaRPr b="0" lang="en-GB" sz="1100" spc="-1" strike="noStrike">
              <a:latin typeface="Arial"/>
            </a:endParaRPr>
          </a:p>
          <a:p>
            <a:pPr marL="216000" indent="-215280">
              <a:lnSpc>
                <a:spcPct val="100000"/>
              </a:lnSpc>
            </a:pPr>
            <a:r>
              <a:rPr b="0" lang="en-GB" sz="1100" spc="-1" strike="noStrike">
                <a:solidFill>
                  <a:srgbClr val="000000"/>
                </a:solidFill>
                <a:latin typeface="+mj-lt"/>
                <a:ea typeface="+mn-ea"/>
              </a:rPr>
              <a:t>It would be far better and simpler if Twitter just provides you a way to query their application and get the data, so that you can view or use it in your application. This way it would stay up to date automatically.</a:t>
            </a:r>
            <a:endParaRPr b="0" lang="en-GB" sz="1100" spc="-1" strike="noStrike">
              <a:latin typeface="Arial"/>
            </a:endParaRPr>
          </a:p>
          <a:p>
            <a:pPr marL="216000" indent="-215280">
              <a:lnSpc>
                <a:spcPct val="100000"/>
              </a:lnSpc>
            </a:pPr>
            <a:r>
              <a:rPr b="0" lang="en-GB" sz="1100" spc="-1" strike="noStrike">
                <a:solidFill>
                  <a:srgbClr val="000000"/>
                </a:solidFill>
                <a:latin typeface="+mj-lt"/>
                <a:ea typeface="+mn-ea"/>
              </a:rPr>
              <a:t>An API provides access to data, so that it can be included in different applications.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Now imagine you are in a team that’s building Twitter.</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You have a frontend and a backend and they need to talk to each other, so that the frontend can display the tweets stored in the database in the backend.</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Now you need to build the fronted and backend in parallel, not wait for one or the other to be built first.</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This connection between them happens over APIs.</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In the previous slide we mentioned that a document which describes how to build such a connection is called an API specification.</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You are given such a document and the teams set off to build the backend and fronted.</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If they don’t adhere to the document, intentionally or by mistake, when they go live some parts of the APIs might be able to talk to each other and others might not.</a:t>
            </a:r>
            <a:endParaRPr b="0" lang="en-GB" sz="1100" spc="-1" strike="noStrike">
              <a:latin typeface="Arial"/>
            </a:endParaRPr>
          </a:p>
          <a:p>
            <a:pPr marL="216000" indent="-215280">
              <a:lnSpc>
                <a:spcPct val="100000"/>
              </a:lnSpc>
            </a:pPr>
            <a:r>
              <a:rPr b="0" lang="en-GB" sz="1100" spc="-1" strike="noStrike">
                <a:solidFill>
                  <a:srgbClr val="000000"/>
                </a:solidFill>
                <a:latin typeface="Arial"/>
                <a:ea typeface="+mn-ea"/>
              </a:rPr>
              <a:t>This is where OpenAPI and Contract validation comes in – a way to enforce API Specifications.</a:t>
            </a:r>
            <a:endParaRPr b="0" lang="en-GB" sz="1100" spc="-1" strike="noStrike">
              <a:latin typeface="Arial"/>
            </a:endParaRPr>
          </a:p>
          <a:p>
            <a:pPr marL="216000" indent="-215280">
              <a:lnSpc>
                <a:spcPct val="100000"/>
              </a:lnSpc>
            </a:pPr>
            <a:endParaRPr b="0" lang="en-GB" sz="1100" spc="-1" strike="noStrike">
              <a:latin typeface="Arial"/>
            </a:endParaRPr>
          </a:p>
          <a:p>
            <a:pPr marL="216000" indent="-215280">
              <a:lnSpc>
                <a:spcPct val="100000"/>
              </a:lnSpc>
            </a:pPr>
            <a:endParaRPr b="0" lang="en-GB" sz="1100" spc="-1" strike="noStrike">
              <a:latin typeface="Arial"/>
            </a:endParaRPr>
          </a:p>
        </p:txBody>
      </p:sp>
      <p:sp>
        <p:nvSpPr>
          <p:cNvPr id="836"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38CD4E30-BBF9-4AC9-9E44-7117C8CD7B8F}" type="slidenum">
              <a:rPr b="0" lang="en-GB" sz="1200" spc="-1" strike="noStrike">
                <a:solidFill>
                  <a:srgbClr val="000000"/>
                </a:solidFill>
                <a:latin typeface="Times New Roman"/>
              </a:rPr>
              <a:t>1</a:t>
            </a:fld>
            <a:endParaRPr b="0" lang="en-GB" sz="1200" spc="-1" strike="noStrike">
              <a:latin typeface="Arial"/>
            </a:endParaRPr>
          </a:p>
        </p:txBody>
      </p:sp>
      <p:sp>
        <p:nvSpPr>
          <p:cNvPr id="837"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CC90B75D-5866-4142-8CF3-A827FAB67919}" type="datetime1">
              <a:rPr b="0" lang="en-GB" sz="1200" spc="-1" strike="noStrike">
                <a:solidFill>
                  <a:srgbClr val="000000"/>
                </a:solidFill>
                <a:latin typeface="Times New Roman"/>
              </a:rPr>
              <a:t>22/10/2021</a:t>
            </a:fld>
            <a:endParaRPr b="0" lang="en-GB" sz="1200" spc="-1" strike="noStrike">
              <a:latin typeface="Arial"/>
            </a:endParaRPr>
          </a:p>
        </p:txBody>
      </p:sp>
      <p:sp>
        <p:nvSpPr>
          <p:cNvPr id="838"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479520" y="250920"/>
            <a:ext cx="3199320" cy="1799280"/>
          </a:xfrm>
          <a:prstGeom prst="rect">
            <a:avLst/>
          </a:prstGeom>
        </p:spPr>
      </p:sp>
      <p:sp>
        <p:nvSpPr>
          <p:cNvPr id="840" name="PlaceHolder 2"/>
          <p:cNvSpPr>
            <a:spLocks noGrp="1"/>
          </p:cNvSpPr>
          <p:nvPr>
            <p:ph type="body"/>
          </p:nvPr>
        </p:nvSpPr>
        <p:spPr>
          <a:xfrm>
            <a:off x="755640" y="5145120"/>
            <a:ext cx="6047280" cy="4209120"/>
          </a:xfrm>
          <a:prstGeom prst="rect">
            <a:avLst/>
          </a:prstGeom>
        </p:spPr>
        <p:txBody>
          <a:bodyPr lIns="0" rIns="0" tIns="0" bIns="0"/>
          <a:p>
            <a:pPr marL="216000" indent="-215640">
              <a:lnSpc>
                <a:spcPct val="100000"/>
              </a:lnSpc>
            </a:pPr>
            <a:r>
              <a:rPr b="0" lang="en-GB" sz="1100" spc="-1" strike="noStrike">
                <a:latin typeface="Arial"/>
              </a:rPr>
              <a:t>In the current situation of increased remote working, having a common, simple medium of communication such as an OpenAPI spec document is indispensable in meeting your requirements when building APIs.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Things get even more exciting when this so-called document can:</a:t>
            </a:r>
            <a:endParaRPr b="0" lang="en-GB" sz="1100" spc="-1" strike="noStrike">
              <a:latin typeface="Arial"/>
            </a:endParaRPr>
          </a:p>
          <a:p>
            <a:pPr marL="216000" indent="-215640">
              <a:lnSpc>
                <a:spcPct val="100000"/>
              </a:lnSpc>
            </a:pPr>
            <a:r>
              <a:rPr b="0" lang="en-GB" sz="1100" spc="-1" strike="noStrike">
                <a:latin typeface="Arial"/>
              </a:rPr>
              <a:t>Serve as a contract</a:t>
            </a:r>
            <a:endParaRPr b="0" lang="en-GB" sz="1100" spc="-1" strike="noStrike">
              <a:latin typeface="Arial"/>
            </a:endParaRPr>
          </a:p>
          <a:p>
            <a:pPr marL="216000" indent="-215640">
              <a:lnSpc>
                <a:spcPct val="100000"/>
              </a:lnSpc>
            </a:pPr>
            <a:r>
              <a:rPr b="0" lang="en-GB" sz="1100" spc="-1" strike="noStrike">
                <a:latin typeface="Arial"/>
              </a:rPr>
              <a:t>Generate clients, servers, and documentation in a plethora of languages</a:t>
            </a:r>
            <a:endParaRPr b="0" lang="en-GB" sz="1100" spc="-1" strike="noStrike">
              <a:latin typeface="Arial"/>
            </a:endParaRPr>
          </a:p>
          <a:p>
            <a:pPr marL="216000" indent="-215640">
              <a:lnSpc>
                <a:spcPct val="100000"/>
              </a:lnSpc>
            </a:pPr>
            <a:r>
              <a:rPr b="0" lang="en-GB" sz="1100" spc="-1" strike="noStrike">
                <a:latin typeface="Arial"/>
              </a:rPr>
              <a:t>Put your developers and clients first</a:t>
            </a:r>
            <a:endParaRPr b="0" lang="en-GB" sz="1100" spc="-1" strike="noStrike">
              <a:latin typeface="Arial"/>
            </a:endParaRPr>
          </a:p>
          <a:p>
            <a:pPr marL="216000" indent="-215640">
              <a:lnSpc>
                <a:spcPct val="100000"/>
              </a:lnSpc>
            </a:pPr>
            <a:r>
              <a:rPr b="0" lang="en-GB" sz="1100" spc="-1" strike="noStrike">
                <a:latin typeface="Arial"/>
              </a:rPr>
              <a:t>Have Automatic, Fail-fast, API Validation</a:t>
            </a:r>
            <a:endParaRPr b="0" lang="en-GB" sz="1100" spc="-1" strike="noStrike">
              <a:latin typeface="Arial"/>
            </a:endParaRPr>
          </a:p>
          <a:p>
            <a:pPr marL="216000" indent="-215640">
              <a:lnSpc>
                <a:spcPct val="100000"/>
              </a:lnSpc>
            </a:pPr>
            <a:r>
              <a:rPr b="0" lang="en-GB" sz="1100" spc="-1" strike="noStrike">
                <a:latin typeface="Arial"/>
              </a:rPr>
              <a:t>Is Cross-Platform and Language Agnostic</a:t>
            </a:r>
            <a:endParaRPr b="0" lang="en-GB" sz="1100" spc="-1" strike="noStrike">
              <a:latin typeface="Arial"/>
            </a:endParaRPr>
          </a:p>
          <a:p>
            <a:pPr marL="216000" indent="-215640">
              <a:lnSpc>
                <a:spcPct val="100000"/>
              </a:lnSpc>
            </a:pPr>
            <a:r>
              <a:rPr b="0" lang="en-GB" sz="1100" spc="-1" strike="noStrike">
                <a:latin typeface="Arial"/>
              </a:rPr>
              <a:t>Is both human and machine readable in YAML or JSON</a:t>
            </a:r>
            <a:endParaRPr b="0" lang="en-GB" sz="1100" spc="-1" strike="noStrike">
              <a:latin typeface="Arial"/>
            </a:endParaRPr>
          </a:p>
          <a:p>
            <a:pPr marL="216000" indent="-215640">
              <a:lnSpc>
                <a:spcPct val="100000"/>
              </a:lnSpc>
            </a:pPr>
            <a:r>
              <a:rPr b="0" lang="en-GB" sz="1100" spc="-1" strike="noStrike">
                <a:latin typeface="Arial"/>
              </a:rPr>
              <a:t>Speeds up development, prototyping </a:t>
            </a:r>
            <a:endParaRPr b="0" lang="en-GB" sz="1100" spc="-1" strike="noStrike">
              <a:latin typeface="Arial"/>
            </a:endParaRPr>
          </a:p>
          <a:p>
            <a:pPr marL="216000" indent="-215640">
              <a:lnSpc>
                <a:spcPct val="100000"/>
              </a:lnSpc>
            </a:pPr>
            <a:r>
              <a:rPr b="0" lang="en-GB" sz="1100" spc="-1" strike="noStrike">
                <a:latin typeface="Arial"/>
              </a:rPr>
              <a:t>and reduces costs</a:t>
            </a:r>
            <a:endParaRPr b="0" lang="en-GB" sz="1100" spc="-1" strike="noStrike">
              <a:latin typeface="Arial"/>
            </a:endParaRPr>
          </a:p>
          <a:p>
            <a:pPr marL="216000" indent="-215640">
              <a:lnSpc>
                <a:spcPct val="100000"/>
              </a:lnSpc>
            </a:pPr>
            <a:endParaRPr b="0" lang="en-GB" sz="1100" spc="-1" strike="noStrike">
              <a:latin typeface="Arial"/>
            </a:endParaRPr>
          </a:p>
          <a:p>
            <a:pPr marL="216000" indent="-215640">
              <a:lnSpc>
                <a:spcPct val="100000"/>
              </a:lnSpc>
            </a:pPr>
            <a:r>
              <a:rPr b="0" lang="en-GB" sz="1100" spc="-1" strike="noStrike">
                <a:latin typeface="Arial"/>
              </a:rPr>
              <a:t>Let’s see how all those things work!</a:t>
            </a:r>
            <a:endParaRPr b="0" lang="en-GB" sz="1100" spc="-1" strike="noStrike">
              <a:latin typeface="Arial"/>
            </a:endParaRPr>
          </a:p>
          <a:p>
            <a:pPr marL="216000" indent="-215640">
              <a:lnSpc>
                <a:spcPct val="100000"/>
              </a:lnSpc>
            </a:pPr>
            <a:endParaRPr b="0" lang="en-GB" sz="1100" spc="-1" strike="noStrike">
              <a:latin typeface="Arial"/>
            </a:endParaRPr>
          </a:p>
        </p:txBody>
      </p:sp>
      <p:sp>
        <p:nvSpPr>
          <p:cNvPr id="841" name="CustomShape 3"/>
          <p:cNvSpPr/>
          <p:nvPr/>
        </p:nvSpPr>
        <p:spPr>
          <a:xfrm>
            <a:off x="4281480" y="10155240"/>
            <a:ext cx="3275640" cy="535320"/>
          </a:xfrm>
          <a:prstGeom prst="rect">
            <a:avLst/>
          </a:prstGeom>
          <a:noFill/>
          <a:ln>
            <a:noFill/>
          </a:ln>
        </p:spPr>
        <p:style>
          <a:lnRef idx="0"/>
          <a:fillRef idx="0"/>
          <a:effectRef idx="0"/>
          <a:fontRef idx="minor"/>
        </p:style>
        <p:txBody>
          <a:bodyPr lIns="90000" rIns="90000" tIns="45000" bIns="45000" anchor="b"/>
          <a:p>
            <a:pPr algn="r">
              <a:lnSpc>
                <a:spcPct val="100000"/>
              </a:lnSpc>
            </a:pPr>
            <a:fld id="{9D315720-451C-4B18-8C2F-1EC6D35F7962}" type="slidenum">
              <a:rPr b="0" lang="en-GB" sz="1200" spc="-1" strike="noStrike">
                <a:solidFill>
                  <a:srgbClr val="000000"/>
                </a:solidFill>
                <a:latin typeface="Times New Roman"/>
              </a:rPr>
              <a:t>1</a:t>
            </a:fld>
            <a:endParaRPr b="0" lang="en-GB" sz="1200" spc="-1" strike="noStrike">
              <a:latin typeface="Arial"/>
            </a:endParaRPr>
          </a:p>
        </p:txBody>
      </p:sp>
      <p:sp>
        <p:nvSpPr>
          <p:cNvPr id="842" name="CustomShape 4"/>
          <p:cNvSpPr/>
          <p:nvPr/>
        </p:nvSpPr>
        <p:spPr>
          <a:xfrm>
            <a:off x="4281480" y="0"/>
            <a:ext cx="3275640" cy="535320"/>
          </a:xfrm>
          <a:prstGeom prst="rect">
            <a:avLst/>
          </a:prstGeom>
          <a:noFill/>
          <a:ln>
            <a:noFill/>
          </a:ln>
        </p:spPr>
        <p:style>
          <a:lnRef idx="0"/>
          <a:fillRef idx="0"/>
          <a:effectRef idx="0"/>
          <a:fontRef idx="minor"/>
        </p:style>
        <p:txBody>
          <a:bodyPr lIns="90000" rIns="90000" tIns="45000" bIns="45000"/>
          <a:p>
            <a:pPr algn="r">
              <a:lnSpc>
                <a:spcPct val="100000"/>
              </a:lnSpc>
            </a:pPr>
            <a:fld id="{F93A82D7-3212-4CAF-80F9-C09A9B3260F0}" type="datetime1">
              <a:rPr b="0" lang="en-GB" sz="1200" spc="-1" strike="noStrike">
                <a:solidFill>
                  <a:srgbClr val="000000"/>
                </a:solidFill>
                <a:latin typeface="Times New Roman"/>
              </a:rPr>
              <a:t>22/10/2021</a:t>
            </a:fld>
            <a:endParaRPr b="0" lang="en-GB" sz="1200" spc="-1" strike="noStrike">
              <a:latin typeface="Arial"/>
            </a:endParaRPr>
          </a:p>
        </p:txBody>
      </p:sp>
      <p:sp>
        <p:nvSpPr>
          <p:cNvPr id="843" name="CustomShape 5"/>
          <p:cNvSpPr/>
          <p:nvPr/>
        </p:nvSpPr>
        <p:spPr>
          <a:xfrm>
            <a:off x="0" y="10155240"/>
            <a:ext cx="3275640" cy="535320"/>
          </a:xfrm>
          <a:prstGeom prst="rect">
            <a:avLst/>
          </a:prstGeom>
          <a:noFill/>
          <a:ln>
            <a:noFill/>
          </a:ln>
        </p:spPr>
        <p:style>
          <a:lnRef idx="0"/>
          <a:fillRef idx="0"/>
          <a:effectRef idx="0"/>
          <a:fontRef idx="minor"/>
        </p:style>
        <p:txBody>
          <a:bodyPr lIns="90000" rIns="90000" tIns="45000" bIns="45000" anchor="b"/>
          <a:p>
            <a:pPr>
              <a:lnSpc>
                <a:spcPct val="100000"/>
              </a:lnSpc>
            </a:pPr>
            <a:r>
              <a:rPr b="0" lang="en-GB" sz="1200" spc="-1" strike="noStrike">
                <a:solidFill>
                  <a:srgbClr val="000000"/>
                </a:solidFill>
                <a:latin typeface="Times New Roman"/>
              </a:rPr>
              <a:t>Titel der Präsentation</a:t>
            </a:r>
            <a:endParaRPr b="0" lang="en-GB"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8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84"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86"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8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91"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93"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95"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9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9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01"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03"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104"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10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11"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11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11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114"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11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11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2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23"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25"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12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1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34"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3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40"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42"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143"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45"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4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47"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14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50"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15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15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153"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15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15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6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63"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16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172"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74"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1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7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80"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82"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183"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18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90"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19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19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193"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19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19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0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06"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08"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20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2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15"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25"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226"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28"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2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30"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23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33"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23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23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236"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23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23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4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44" name="PlaceHolder 2"/>
          <p:cNvSpPr>
            <a:spLocks noGrp="1"/>
          </p:cNvSpPr>
          <p:nvPr>
            <p:ph type="body"/>
          </p:nvPr>
        </p:nvSpPr>
        <p:spPr>
          <a:xfrm>
            <a:off x="457200" y="1203480"/>
            <a:ext cx="822924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46"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24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GB" sz="3200" spc="-1" strike="noStrike">
              <a:latin typeface="Arial"/>
            </a:endParaRPr>
          </a:p>
        </p:txBody>
      </p:sp>
      <p:sp>
        <p:nvSpPr>
          <p:cNvPr id="253"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55" name="PlaceHolder 2"/>
          <p:cNvSpPr>
            <a:spLocks noGrp="1"/>
          </p:cNvSpPr>
          <p:nvPr>
            <p:ph type="body"/>
          </p:nvPr>
        </p:nvSpPr>
        <p:spPr>
          <a:xfrm>
            <a:off x="457200" y="1203480"/>
            <a:ext cx="4015800" cy="2982960"/>
          </a:xfrm>
          <a:prstGeom prst="rect">
            <a:avLst/>
          </a:prstGeom>
        </p:spPr>
        <p:txBody>
          <a:bodyPr lIns="0" rIns="0" tIns="0" bIns="0">
            <a:normAutofit/>
          </a:bodyPr>
          <a:p>
            <a:endParaRPr b="0" lang="en-GB" sz="3200" spc="-1" strike="noStrike">
              <a:latin typeface="Arial"/>
            </a:endParaRPr>
          </a:p>
        </p:txBody>
      </p:sp>
      <p:sp>
        <p:nvSpPr>
          <p:cNvPr id="2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5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6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61"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63" name="PlaceHolder 2"/>
          <p:cNvSpPr>
            <a:spLocks noGrp="1"/>
          </p:cNvSpPr>
          <p:nvPr>
            <p:ph type="body"/>
          </p:nvPr>
        </p:nvSpPr>
        <p:spPr>
          <a:xfrm>
            <a:off x="457200" y="1203480"/>
            <a:ext cx="8229240" cy="1422720"/>
          </a:xfrm>
          <a:prstGeom prst="rect">
            <a:avLst/>
          </a:prstGeom>
        </p:spPr>
        <p:txBody>
          <a:bodyPr lIns="0" rIns="0" tIns="0" bIns="0">
            <a:normAutofit/>
          </a:bodyPr>
          <a:p>
            <a:endParaRPr b="0" lang="en-GB" sz="3200" spc="-1" strike="noStrike">
              <a:latin typeface="Arial"/>
            </a:endParaRPr>
          </a:p>
        </p:txBody>
      </p:sp>
      <p:sp>
        <p:nvSpPr>
          <p:cNvPr id="264" name="PlaceHolder 3"/>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66"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68" name="PlaceHolder 4"/>
          <p:cNvSpPr>
            <a:spLocks noGrp="1"/>
          </p:cNvSpPr>
          <p:nvPr>
            <p:ph type="body"/>
          </p:nvPr>
        </p:nvSpPr>
        <p:spPr>
          <a:xfrm>
            <a:off x="457200" y="2761920"/>
            <a:ext cx="4015800" cy="1422720"/>
          </a:xfrm>
          <a:prstGeom prst="rect">
            <a:avLst/>
          </a:prstGeom>
        </p:spPr>
        <p:txBody>
          <a:bodyPr lIns="0" rIns="0" tIns="0" bIns="0">
            <a:normAutofit/>
          </a:bodyPr>
          <a:p>
            <a:endParaRPr b="0" lang="en-GB" sz="3200" spc="-1" strike="noStrike">
              <a:latin typeface="Arial"/>
            </a:endParaRPr>
          </a:p>
        </p:txBody>
      </p:sp>
      <p:sp>
        <p:nvSpPr>
          <p:cNvPr id="26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71" name="PlaceHolder 2"/>
          <p:cNvSpPr>
            <a:spLocks noGrp="1"/>
          </p:cNvSpPr>
          <p:nvPr>
            <p:ph type="body"/>
          </p:nvPr>
        </p:nvSpPr>
        <p:spPr>
          <a:xfrm>
            <a:off x="457200" y="1203480"/>
            <a:ext cx="2649600" cy="1422720"/>
          </a:xfrm>
          <a:prstGeom prst="rect">
            <a:avLst/>
          </a:prstGeom>
        </p:spPr>
        <p:txBody>
          <a:bodyPr lIns="0" rIns="0" tIns="0" bIns="0">
            <a:normAutofit/>
          </a:bodyPr>
          <a:p>
            <a:endParaRPr b="0" lang="en-GB" sz="3200" spc="-1" strike="noStrike">
              <a:latin typeface="Arial"/>
            </a:endParaRPr>
          </a:p>
        </p:txBody>
      </p:sp>
      <p:sp>
        <p:nvSpPr>
          <p:cNvPr id="27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GB" sz="3200" spc="-1" strike="noStrike">
              <a:latin typeface="Arial"/>
            </a:endParaRPr>
          </a:p>
        </p:txBody>
      </p:sp>
      <p:sp>
        <p:nvSpPr>
          <p:cNvPr id="27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GB" sz="3200" spc="-1" strike="noStrike">
              <a:latin typeface="Arial"/>
            </a:endParaRPr>
          </a:p>
        </p:txBody>
      </p:sp>
      <p:sp>
        <p:nvSpPr>
          <p:cNvPr id="274" name="PlaceHolder 5"/>
          <p:cNvSpPr>
            <a:spLocks noGrp="1"/>
          </p:cNvSpPr>
          <p:nvPr>
            <p:ph type="body"/>
          </p:nvPr>
        </p:nvSpPr>
        <p:spPr>
          <a:xfrm>
            <a:off x="457200" y="2761920"/>
            <a:ext cx="2649600" cy="1422720"/>
          </a:xfrm>
          <a:prstGeom prst="rect">
            <a:avLst/>
          </a:prstGeom>
        </p:spPr>
        <p:txBody>
          <a:bodyPr lIns="0" rIns="0" tIns="0" bIns="0">
            <a:normAutofit/>
          </a:bodyPr>
          <a:p>
            <a:endParaRPr b="0" lang="en-GB" sz="3200" spc="-1" strike="noStrike">
              <a:latin typeface="Arial"/>
            </a:endParaRPr>
          </a:p>
        </p:txBody>
      </p:sp>
      <p:sp>
        <p:nvSpPr>
          <p:cNvPr id="27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GB" sz="3200" spc="-1" strike="noStrike">
              <a:latin typeface="Arial"/>
            </a:endParaRPr>
          </a:p>
        </p:txBody>
      </p:sp>
      <p:sp>
        <p:nvSpPr>
          <p:cNvPr id="27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GB" sz="4400" spc="-1" strike="noStrike">
              <a:latin typeface="Arial"/>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GB" sz="3200" spc="-1" strike="noStrike">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GB" sz="3200" spc="-1" strike="noStrike">
              <a:latin typeface="Arial"/>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wmf"/><Relationship Id="rId3" Type="http://schemas.openxmlformats.org/officeDocument/2006/relationships/image" Target="../media/image2.wmf"/><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3.wmf"/><Relationship Id="rId3" Type="http://schemas.openxmlformats.org/officeDocument/2006/relationships/image" Target="../media/image4.wmf"/><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13280" y="0"/>
            <a:ext cx="1132560" cy="1490400"/>
          </a:xfrm>
          <a:prstGeom prst="rect">
            <a:avLst/>
          </a:prstGeom>
          <a:solidFill>
            <a:schemeClr val="bg1"/>
          </a:solidFill>
          <a:ln w="6480">
            <a:noFill/>
          </a:ln>
        </p:spPr>
        <p:style>
          <a:lnRef idx="2">
            <a:schemeClr val="accent1">
              <a:shade val="50000"/>
            </a:schemeClr>
          </a:lnRef>
          <a:fillRef idx="1">
            <a:schemeClr val="accent1"/>
          </a:fillRef>
          <a:effectRef idx="0">
            <a:schemeClr val="accent1"/>
          </a:effectRef>
          <a:fontRef idx="minor"/>
        </p:style>
      </p:sp>
      <p:sp>
        <p:nvSpPr>
          <p:cNvPr id="1" name="PlaceHolder 2"/>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6192360" y="0"/>
            <a:ext cx="2950920" cy="5142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40" name="PlaceHolder 2"/>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305640" y="924840"/>
            <a:ext cx="96120" cy="241920"/>
          </a:xfrm>
          <a:prstGeom prst="chevron">
            <a:avLst>
              <a:gd name="adj" fmla="val 59939"/>
            </a:avLst>
          </a:prstGeom>
          <a:solidFill>
            <a:schemeClr val="accent1"/>
          </a:solidFill>
          <a:ln w="6480">
            <a:noFill/>
          </a:ln>
        </p:spPr>
        <p:style>
          <a:lnRef idx="2">
            <a:schemeClr val="accent1">
              <a:shade val="50000"/>
            </a:schemeClr>
          </a:lnRef>
          <a:fillRef idx="1">
            <a:schemeClr val="accent1"/>
          </a:fillRef>
          <a:effectRef idx="0">
            <a:schemeClr val="accent1"/>
          </a:effectRef>
          <a:fontRef idx="minor"/>
        </p:style>
      </p:sp>
      <p:sp>
        <p:nvSpPr>
          <p:cNvPr id="79" name="PlaceHolder 2"/>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8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 name="CustomShape 1"/>
          <p:cNvSpPr/>
          <p:nvPr/>
        </p:nvSpPr>
        <p:spPr>
          <a:xfrm>
            <a:off x="0" y="0"/>
            <a:ext cx="9142920" cy="5142600"/>
          </a:xfrm>
          <a:custGeom>
            <a:avLst/>
            <a:gdLst/>
            <a:ahLst/>
            <a:rect l="l" t="t" r="r" b="b"/>
            <a:pathLst>
              <a:path w="11975999" h="6642000">
                <a:moveTo>
                  <a:pt x="0" y="0"/>
                </a:moveTo>
                <a:lnTo>
                  <a:pt x="11975999" y="0"/>
                </a:lnTo>
                <a:lnTo>
                  <a:pt x="11975999" y="6642000"/>
                </a:lnTo>
                <a:lnTo>
                  <a:pt x="0" y="6642000"/>
                </a:lnTo>
                <a:lnTo>
                  <a:pt x="0" y="0"/>
                </a:lnTo>
                <a:close/>
              </a:path>
            </a:pathLst>
          </a:custGeom>
          <a:solidFill>
            <a:schemeClr val="bg2"/>
          </a:solidFill>
          <a:ln w="6480">
            <a:noFill/>
          </a:ln>
        </p:spPr>
        <p:style>
          <a:lnRef idx="2">
            <a:schemeClr val="accent1">
              <a:shade val="50000"/>
            </a:schemeClr>
          </a:lnRef>
          <a:fillRef idx="1">
            <a:schemeClr val="accent1"/>
          </a:fillRef>
          <a:effectRef idx="0">
            <a:schemeClr val="accent1"/>
          </a:effectRef>
          <a:fontRef idx="minor"/>
        </p:style>
      </p:sp>
      <p:sp>
        <p:nvSpPr>
          <p:cNvPr id="118" name="PlaceHolder 2"/>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119"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6" name="" descr=""/>
          <p:cNvPicPr/>
          <p:nvPr/>
        </p:nvPicPr>
        <p:blipFill>
          <a:blip r:embed="rId2"/>
          <a:stretch/>
        </p:blipFill>
        <p:spPr>
          <a:xfrm>
            <a:off x="360" y="0"/>
            <a:ext cx="360" cy="360"/>
          </a:xfrm>
          <a:prstGeom prst="rect">
            <a:avLst/>
          </a:prstGeom>
          <a:ln>
            <a:noFill/>
          </a:ln>
        </p:spPr>
      </p:pic>
      <p:pic>
        <p:nvPicPr>
          <p:cNvPr id="157" name="" descr=""/>
          <p:cNvPicPr/>
          <p:nvPr/>
        </p:nvPicPr>
        <p:blipFill>
          <a:blip r:embed="rId3"/>
          <a:stretch/>
        </p:blipFill>
        <p:spPr>
          <a:xfrm>
            <a:off x="360" y="0"/>
            <a:ext cx="360" cy="360"/>
          </a:xfrm>
          <a:prstGeom prst="rect">
            <a:avLst/>
          </a:prstGeom>
          <a:ln>
            <a:noFill/>
          </a:ln>
        </p:spPr>
      </p:pic>
      <p:sp>
        <p:nvSpPr>
          <p:cNvPr id="158" name="PlaceHolder 1"/>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159"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6" name="" descr=""/>
          <p:cNvPicPr/>
          <p:nvPr/>
        </p:nvPicPr>
        <p:blipFill>
          <a:blip r:embed="rId2"/>
          <a:stretch/>
        </p:blipFill>
        <p:spPr>
          <a:xfrm>
            <a:off x="360" y="0"/>
            <a:ext cx="360" cy="360"/>
          </a:xfrm>
          <a:prstGeom prst="rect">
            <a:avLst/>
          </a:prstGeom>
          <a:ln>
            <a:noFill/>
          </a:ln>
        </p:spPr>
      </p:pic>
      <p:sp>
        <p:nvSpPr>
          <p:cNvPr id="197" name="CustomShape 1"/>
          <p:cNvSpPr/>
          <p:nvPr/>
        </p:nvSpPr>
        <p:spPr>
          <a:xfrm>
            <a:off x="0" y="0"/>
            <a:ext cx="9142920" cy="5142600"/>
          </a:xfrm>
          <a:custGeom>
            <a:avLst/>
            <a:gdLst/>
            <a:ahLst/>
            <a:rect l="l" t="t" r="r" b="b"/>
            <a:pathLst>
              <a:path w="11975999" h="6642000">
                <a:moveTo>
                  <a:pt x="0" y="0"/>
                </a:moveTo>
                <a:lnTo>
                  <a:pt x="11975999" y="0"/>
                </a:lnTo>
                <a:lnTo>
                  <a:pt x="11975999" y="6642000"/>
                </a:lnTo>
                <a:lnTo>
                  <a:pt x="0" y="6642000"/>
                </a:lnTo>
                <a:lnTo>
                  <a:pt x="0" y="0"/>
                </a:lnTo>
                <a:close/>
              </a:path>
            </a:pathLst>
          </a:custGeom>
          <a:solidFill>
            <a:schemeClr val="bg2"/>
          </a:solidFill>
          <a:ln w="6480">
            <a:noFill/>
          </a:ln>
        </p:spPr>
        <p:style>
          <a:lnRef idx="2">
            <a:schemeClr val="accent1">
              <a:shade val="50000"/>
            </a:schemeClr>
          </a:lnRef>
          <a:fillRef idx="1">
            <a:schemeClr val="accent1"/>
          </a:fillRef>
          <a:effectRef idx="0">
            <a:schemeClr val="accent1"/>
          </a:effectRef>
          <a:fontRef idx="minor"/>
        </p:style>
      </p:sp>
      <p:sp>
        <p:nvSpPr>
          <p:cNvPr id="198" name="CustomShape 2"/>
          <p:cNvSpPr/>
          <p:nvPr/>
        </p:nvSpPr>
        <p:spPr>
          <a:xfrm>
            <a:off x="0" y="0"/>
            <a:ext cx="3774240" cy="5142600"/>
          </a:xfrm>
          <a:custGeom>
            <a:avLst/>
            <a:gdLst/>
            <a:ah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480">
            <a:noFill/>
          </a:ln>
        </p:spPr>
        <p:style>
          <a:lnRef idx="2">
            <a:schemeClr val="accent1">
              <a:shade val="50000"/>
            </a:schemeClr>
          </a:lnRef>
          <a:fillRef idx="1">
            <a:schemeClr val="accent1"/>
          </a:fillRef>
          <a:effectRef idx="0">
            <a:schemeClr val="accent1"/>
          </a:effectRef>
          <a:fontRef idx="minor"/>
        </p:style>
      </p:sp>
      <p:sp>
        <p:nvSpPr>
          <p:cNvPr id="199" name="CustomShape 3" hidden="1"/>
          <p:cNvSpPr/>
          <p:nvPr/>
        </p:nvSpPr>
        <p:spPr>
          <a:xfrm>
            <a:off x="0" y="0"/>
            <a:ext cx="118080" cy="118080"/>
          </a:xfrm>
          <a:prstGeom prst="rect">
            <a:avLst/>
          </a:prstGeom>
          <a:gradFill rotWithShape="0">
            <a:gsLst>
              <a:gs pos="0">
                <a:srgbClr val="006fb9"/>
              </a:gs>
              <a:gs pos="60000">
                <a:srgbClr val="0050aa"/>
              </a:gs>
              <a:gs pos="100000">
                <a:srgbClr val="003565"/>
              </a:gs>
            </a:gsLst>
            <a:lin ang="0"/>
          </a:gradFill>
          <a:ln w="6480">
            <a:noFill/>
          </a:ln>
        </p:spPr>
        <p:style>
          <a:lnRef idx="2">
            <a:schemeClr val="accent1">
              <a:shade val="50000"/>
            </a:schemeClr>
          </a:lnRef>
          <a:fillRef idx="1">
            <a:schemeClr val="accent1"/>
          </a:fillRef>
          <a:effectRef idx="0">
            <a:schemeClr val="accent1"/>
          </a:effectRef>
          <a:fontRef idx="minor"/>
        </p:style>
      </p:sp>
      <p:pic>
        <p:nvPicPr>
          <p:cNvPr id="200" name="" descr=""/>
          <p:cNvPicPr/>
          <p:nvPr/>
        </p:nvPicPr>
        <p:blipFill>
          <a:blip r:embed="rId3"/>
          <a:stretch/>
        </p:blipFill>
        <p:spPr>
          <a:xfrm>
            <a:off x="360" y="0"/>
            <a:ext cx="360" cy="360"/>
          </a:xfrm>
          <a:prstGeom prst="rect">
            <a:avLst/>
          </a:prstGeom>
          <a:ln>
            <a:noFill/>
          </a:ln>
        </p:spPr>
      </p:pic>
      <p:sp>
        <p:nvSpPr>
          <p:cNvPr id="201" name="PlaceHolder 4"/>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202"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240"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49.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slideLayout" Target="../slideLayouts/slideLayout49.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9.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4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49.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s://github.com/atkuzmanov" TargetMode="External"/><Relationship Id="rId6" Type="http://schemas.openxmlformats.org/officeDocument/2006/relationships/hyperlink" Target="https://www.linkedin.com/in/atkuzmanov/" TargetMode="External"/><Relationship Id="rId7" Type="http://schemas.openxmlformats.org/officeDocument/2006/relationships/hyperlink" Target="https://twitter.com/atkuzmanov" TargetMode="External"/><Relationship Id="rId8" Type="http://schemas.openxmlformats.org/officeDocument/2006/relationships/hyperlink" Target="https://linktr.ee/atkuzmanov" TargetMode="External"/><Relationship Id="rId9" Type="http://schemas.openxmlformats.org/officeDocument/2006/relationships/hyperlink" Target="https://atkuzmanov.wordpress.com/" TargetMode="External"/><Relationship Id="rId10" Type="http://schemas.openxmlformats.org/officeDocument/2006/relationships/image" Target="../media/image9.png"/><Relationship Id="rId11" Type="http://schemas.openxmlformats.org/officeDocument/2006/relationships/image" Target="../media/image10.jpeg"/><Relationship Id="rId12" Type="http://schemas.openxmlformats.org/officeDocument/2006/relationships/slideLayout" Target="../slideLayouts/slideLayout13.xml"/><Relationship Id="rId1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png"/><Relationship Id="rId3" Type="http://schemas.openxmlformats.org/officeDocument/2006/relationships/slideLayout" Target="../slideLayouts/slideLayout49.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49.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49.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49.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49.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49.xml"/><Relationship Id="rId6"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49.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49.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49.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49.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49.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49.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49.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4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s://www.npmjs.com/package/express-openapi-validate" TargetMode="External"/><Relationship Id="rId2" Type="http://schemas.openxmlformats.org/officeDocument/2006/relationships/hyperlink" Target="https://www.npmjs.com/package/express-openapi-validator" TargetMode="External"/><Relationship Id="rId3" Type="http://schemas.openxmlformats.org/officeDocument/2006/relationships/image" Target="../media/image84.png"/><Relationship Id="rId4" Type="http://schemas.openxmlformats.org/officeDocument/2006/relationships/slideLayout" Target="../slideLayouts/slideLayout49.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slideLayout" Target="../slideLayouts/slideLayout49.xml"/><Relationship Id="rId10"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image" Target="../media/image94.png"/><Relationship Id="rId3" Type="http://schemas.openxmlformats.org/officeDocument/2006/relationships/slideLayout" Target="../slideLayouts/slideLayout49.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49.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49.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49.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s://www.depechemode.de/lyrics/everything-counts-2/" TargetMode="External"/><Relationship Id="rId2" Type="http://schemas.openxmlformats.org/officeDocument/2006/relationships/hyperlink" Target="https://www.youtube.com/watch?v=1t-gK-9EIq4" TargetMode="External"/><Relationship Id="rId3" Type="http://schemas.openxmlformats.org/officeDocument/2006/relationships/hyperlink" Target="https://en.wikipedia.org/wiki/Everything_Counts" TargetMode="External"/><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49.xml"/><Relationship Id="rId10"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slideLayout" Target="../slideLayouts/slideLayout49.xml"/><Relationship Id="rId4"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49.xml"/><Relationship Id="rId6"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49.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hyperlink" Target="https://bg.it.schwarz/" TargetMode="External"/><Relationship Id="rId2" Type="http://schemas.openxmlformats.org/officeDocument/2006/relationships/hyperlink" Target="https://bg.it.schwarz/career" TargetMode="Externa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hyperlink" Target="https://github.com/atkuzmanov" TargetMode="External"/><Relationship Id="rId6" Type="http://schemas.openxmlformats.org/officeDocument/2006/relationships/hyperlink" Target="https://www.linkedin.com/in/atkuzmanov/" TargetMode="External"/><Relationship Id="rId7" Type="http://schemas.openxmlformats.org/officeDocument/2006/relationships/hyperlink" Target="https://twitter.com/atkuzmanov" TargetMode="External"/><Relationship Id="rId8" Type="http://schemas.openxmlformats.org/officeDocument/2006/relationships/hyperlink" Target="https://linktr.ee/atkuzmanov" TargetMode="External"/><Relationship Id="rId9" Type="http://schemas.openxmlformats.org/officeDocument/2006/relationships/hyperlink" Target="https://atkuzmanov.wordpress.com/" TargetMode="External"/><Relationship Id="rId10" Type="http://schemas.openxmlformats.org/officeDocument/2006/relationships/image" Target="../media/image115.png"/><Relationship Id="rId11" Type="http://schemas.openxmlformats.org/officeDocument/2006/relationships/slideLayout" Target="../slideLayouts/slideLayout61.xml"/><Relationship Id="rId1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hyperlink" Target="https://xkcd.com/1172/" TargetMode="External"/><Relationship Id="rId3" Type="http://schemas.openxmlformats.org/officeDocument/2006/relationships/slideLayout" Target="../slideLayouts/slideLayout49.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49.xml"/><Relationship Id="rId4" Type="http://schemas.openxmlformats.org/officeDocument/2006/relationships/notesSlide" Target="../notesSlides/notesSlide56.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www.euronatur.org/en/what-we-do/endangered-species/wolf/wolves-in-europe/" TargetMode="External"/><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slideLayout" Target="../slideLayouts/slideLayout49.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49.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slideLayout" Target="../slideLayouts/slideLayout49.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9.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414000" y="1654200"/>
            <a:ext cx="5236920" cy="1240920"/>
          </a:xfrm>
          <a:prstGeom prst="rect">
            <a:avLst/>
          </a:prstGeom>
          <a:noFill/>
          <a:ln>
            <a:noFill/>
          </a:ln>
        </p:spPr>
        <p:style>
          <a:lnRef idx="0"/>
          <a:fillRef idx="0"/>
          <a:effectRef idx="0"/>
          <a:fontRef idx="minor"/>
        </p:style>
        <p:txBody>
          <a:bodyPr lIns="0" rIns="0" tIns="0" bIns="0" anchor="b"/>
          <a:p>
            <a:pPr>
              <a:lnSpc>
                <a:spcPct val="90000"/>
              </a:lnSpc>
            </a:pPr>
            <a:r>
              <a:rPr b="1" lang="en-GB" sz="2400" spc="-1" strike="noStrike">
                <a:solidFill>
                  <a:srgbClr val="4f81bd"/>
                </a:solidFill>
                <a:latin typeface="Arial"/>
                <a:ea typeface="DejaVu Sans"/>
              </a:rPr>
              <a:t>API-first! </a:t>
            </a:r>
            <a:br/>
            <a:r>
              <a:rPr b="1" lang="en-GB" sz="2400" spc="-1" strike="noStrike">
                <a:solidFill>
                  <a:srgbClr val="4f81bd"/>
                </a:solidFill>
                <a:latin typeface="Arial"/>
                <a:ea typeface="DejaVu Sans"/>
              </a:rPr>
              <a:t>Contract-first! </a:t>
            </a:r>
            <a:br/>
            <a:r>
              <a:rPr b="1" lang="en-GB" sz="2400" spc="-1" strike="noStrike">
                <a:solidFill>
                  <a:srgbClr val="4f81bd"/>
                </a:solidFill>
                <a:latin typeface="Arial"/>
                <a:ea typeface="DejaVu Sans"/>
              </a:rPr>
              <a:t>Make API development great again!</a:t>
            </a:r>
            <a:endParaRPr b="0" lang="en-GB" sz="2400" spc="-1" strike="noStrike">
              <a:latin typeface="Arial"/>
            </a:endParaRPr>
          </a:p>
        </p:txBody>
      </p:sp>
      <p:sp>
        <p:nvSpPr>
          <p:cNvPr id="284" name="CustomShape 2"/>
          <p:cNvSpPr/>
          <p:nvPr/>
        </p:nvSpPr>
        <p:spPr>
          <a:xfrm>
            <a:off x="413280" y="3003840"/>
            <a:ext cx="4319280" cy="538920"/>
          </a:xfrm>
          <a:prstGeom prst="rect">
            <a:avLst/>
          </a:prstGeom>
          <a:noFill/>
          <a:ln>
            <a:noFill/>
          </a:ln>
        </p:spPr>
        <p:style>
          <a:lnRef idx="0"/>
          <a:fillRef idx="0"/>
          <a:effectRef idx="0"/>
          <a:fontRef idx="minor"/>
        </p:style>
        <p:txBody>
          <a:bodyPr lIns="0" rIns="0" tIns="0" bIns="0"/>
          <a:p>
            <a:pPr>
              <a:lnSpc>
                <a:spcPct val="100000"/>
              </a:lnSpc>
            </a:pPr>
            <a:r>
              <a:rPr b="1" lang="en-GB" sz="1400" spc="-1" strike="noStrike">
                <a:solidFill>
                  <a:srgbClr val="000000"/>
                </a:solidFill>
                <a:latin typeface="Arial"/>
                <a:ea typeface="DejaVu Sans"/>
              </a:rPr>
              <a:t>Atanas L. Kuzmanov</a:t>
            </a:r>
            <a:endParaRPr b="0" lang="en-GB" sz="1400" spc="-1" strike="noStrike">
              <a:latin typeface="Arial"/>
            </a:endParaRPr>
          </a:p>
          <a:p>
            <a:pPr>
              <a:lnSpc>
                <a:spcPct val="100000"/>
              </a:lnSpc>
            </a:pPr>
            <a:r>
              <a:rPr b="0" lang="en-GB" sz="1400" spc="-1" strike="noStrike">
                <a:solidFill>
                  <a:srgbClr val="000000"/>
                </a:solidFill>
                <a:latin typeface="Arial"/>
                <a:ea typeface="DejaVu Sans"/>
              </a:rPr>
              <a:t>Senior Software Engineer</a:t>
            </a:r>
            <a:endParaRPr b="0" lang="en-GB" sz="1400" spc="-1" strike="noStrike">
              <a:latin typeface="Arial"/>
            </a:endParaRPr>
          </a:p>
          <a:p>
            <a:pPr>
              <a:lnSpc>
                <a:spcPct val="100000"/>
              </a:lnSpc>
            </a:pPr>
            <a:r>
              <a:rPr b="0" lang="en-GB" sz="1400" spc="-1" strike="noStrike">
                <a:solidFill>
                  <a:srgbClr val="000000"/>
                </a:solidFill>
                <a:latin typeface="Arial"/>
                <a:ea typeface="DejaVu Sans"/>
              </a:rPr>
              <a:t>SchwarzIT Bulgaria</a:t>
            </a:r>
            <a:endParaRPr b="0" lang="en-GB" sz="1400" spc="-1" strike="noStrike">
              <a:latin typeface="Arial"/>
            </a:endParaRPr>
          </a:p>
          <a:p>
            <a:pPr>
              <a:lnSpc>
                <a:spcPct val="100000"/>
              </a:lnSpc>
            </a:pPr>
            <a:endParaRPr b="0" lang="en-GB" sz="1400" spc="-1" strike="noStrike">
              <a:latin typeface="Arial"/>
            </a:endParaRPr>
          </a:p>
        </p:txBody>
      </p:sp>
      <p:sp>
        <p:nvSpPr>
          <p:cNvPr id="285" name="CustomShape 3"/>
          <p:cNvSpPr/>
          <p:nvPr/>
        </p:nvSpPr>
        <p:spPr>
          <a:xfrm>
            <a:off x="413640" y="4119840"/>
            <a:ext cx="4318560" cy="268920"/>
          </a:xfrm>
          <a:prstGeom prst="rect">
            <a:avLst/>
          </a:prstGeom>
          <a:noFill/>
          <a:ln>
            <a:noFill/>
          </a:ln>
        </p:spPr>
        <p:style>
          <a:lnRef idx="0"/>
          <a:fillRef idx="0"/>
          <a:effectRef idx="0"/>
          <a:fontRef idx="minor"/>
        </p:style>
        <p:txBody>
          <a:bodyPr lIns="0" rIns="0" tIns="0" bIns="0" anchor="b"/>
          <a:p>
            <a:pPr>
              <a:lnSpc>
                <a:spcPct val="100000"/>
              </a:lnSpc>
            </a:pPr>
            <a:r>
              <a:rPr b="0" lang="en-GB" sz="1200" spc="-1" strike="noStrike">
                <a:solidFill>
                  <a:srgbClr val="000000"/>
                </a:solidFill>
                <a:latin typeface="Arial"/>
                <a:ea typeface="DejaVu Sans"/>
              </a:rPr>
              <a:t>Sofia, Bulgaria 22. October 2021 </a:t>
            </a:r>
            <a:endParaRPr b="0" lang="en-GB" sz="1200" spc="-1" strike="noStrike">
              <a:latin typeface="Arial"/>
            </a:endParaRPr>
          </a:p>
          <a:p>
            <a:pPr>
              <a:lnSpc>
                <a:spcPct val="100000"/>
              </a:lnSpc>
            </a:pPr>
            <a:endParaRPr b="0" lang="en-GB" sz="1200" spc="-1" strike="noStrike">
              <a:latin typeface="Arial"/>
            </a:endParaRPr>
          </a:p>
        </p:txBody>
      </p:sp>
      <p:sp>
        <p:nvSpPr>
          <p:cNvPr id="286" name="CustomShape 4"/>
          <p:cNvSpPr/>
          <p:nvPr/>
        </p:nvSpPr>
        <p:spPr>
          <a:xfrm>
            <a:off x="4410000" y="9000"/>
            <a:ext cx="2518560" cy="5142240"/>
          </a:xfrm>
          <a:custGeom>
            <a:avLst/>
            <a:gdLst/>
            <a:ah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480">
            <a:noFill/>
          </a:ln>
        </p:spPr>
        <p:style>
          <a:lnRef idx="2">
            <a:schemeClr val="accent1">
              <a:shade val="50000"/>
            </a:schemeClr>
          </a:lnRef>
          <a:fillRef idx="1">
            <a:schemeClr val="accent1"/>
          </a:fillRef>
          <a:effectRef idx="0">
            <a:schemeClr val="accent1"/>
          </a:effectRef>
          <a:fontRef idx="minor"/>
        </p:style>
      </p:sp>
      <p:sp>
        <p:nvSpPr>
          <p:cNvPr id="287" name="CustomShape 5"/>
          <p:cNvSpPr/>
          <p:nvPr/>
        </p:nvSpPr>
        <p:spPr>
          <a:xfrm>
            <a:off x="5390280" y="0"/>
            <a:ext cx="2518560" cy="5142240"/>
          </a:xfrm>
          <a:custGeom>
            <a:avLst/>
            <a:gdLst/>
            <a:ah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480">
            <a:noFill/>
          </a:ln>
        </p:spPr>
        <p:style>
          <a:lnRef idx="2">
            <a:schemeClr val="accent1">
              <a:shade val="50000"/>
            </a:schemeClr>
          </a:lnRef>
          <a:fillRef idx="1">
            <a:schemeClr val="accent1"/>
          </a:fillRef>
          <a:effectRef idx="0">
            <a:schemeClr val="accent1"/>
          </a:effectRef>
          <a:fontRef idx="minor"/>
        </p:style>
      </p:sp>
      <p:sp>
        <p:nvSpPr>
          <p:cNvPr id="288" name="CustomShape 6"/>
          <p:cNvSpPr/>
          <p:nvPr/>
        </p:nvSpPr>
        <p:spPr>
          <a:xfrm>
            <a:off x="6624000" y="0"/>
            <a:ext cx="2518560" cy="5142240"/>
          </a:xfrm>
          <a:custGeom>
            <a:avLst/>
            <a:gdLst/>
            <a:ah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480">
            <a:noFill/>
          </a:ln>
        </p:spPr>
        <p:style>
          <a:lnRef idx="2">
            <a:schemeClr val="accent1">
              <a:shade val="50000"/>
            </a:schemeClr>
          </a:lnRef>
          <a:fillRef idx="1">
            <a:schemeClr val="accent1"/>
          </a:fillRef>
          <a:effectRef idx="0">
            <a:schemeClr val="accent1"/>
          </a:effectRef>
          <a:fontRef idx="minor"/>
        </p:style>
      </p:sp>
      <p:sp>
        <p:nvSpPr>
          <p:cNvPr id="289" name="CustomShape 7"/>
          <p:cNvSpPr/>
          <p:nvPr/>
        </p:nvSpPr>
        <p:spPr>
          <a:xfrm>
            <a:off x="7622280" y="9000"/>
            <a:ext cx="2518560" cy="5142240"/>
          </a:xfrm>
          <a:custGeom>
            <a:avLst/>
            <a:gdLst/>
            <a:ah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480">
            <a:noFill/>
          </a:ln>
        </p:spPr>
        <p:style>
          <a:lnRef idx="2">
            <a:schemeClr val="accent1">
              <a:shade val="50000"/>
            </a:schemeClr>
          </a:lnRef>
          <a:fillRef idx="1">
            <a:schemeClr val="accent1"/>
          </a:fillRef>
          <a:effectRef idx="0">
            <a:schemeClr val="accent1"/>
          </a:effectRef>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DESIGN FIRST </a:t>
            </a:r>
            <a:br/>
            <a:r>
              <a:rPr b="1" lang="en-GB" sz="3600" spc="-1" strike="noStrike">
                <a:solidFill>
                  <a:srgbClr val="4f81bd"/>
                </a:solidFill>
                <a:latin typeface="Arial"/>
                <a:ea typeface="DejaVu Sans"/>
              </a:rPr>
              <a:t>VS.</a:t>
            </a:r>
            <a:br/>
            <a:r>
              <a:rPr b="1" lang="en-GB" sz="3600" spc="-1" strike="noStrike">
                <a:solidFill>
                  <a:srgbClr val="4f81bd"/>
                </a:solidFill>
                <a:latin typeface="Arial"/>
                <a:ea typeface="DejaVu Sans"/>
              </a:rPr>
              <a:t>CODE FIRST</a:t>
            </a:r>
            <a:endParaRPr b="0" lang="en-GB" sz="3600" spc="-1" strike="noStrike">
              <a:latin typeface="Arial"/>
            </a:endParaRPr>
          </a:p>
        </p:txBody>
      </p:sp>
      <p:sp>
        <p:nvSpPr>
          <p:cNvPr id="405"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02</a:t>
            </a:r>
            <a:endParaRPr b="0" lang="en-GB" sz="8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Design First vs. Code First Development</a:t>
            </a:r>
            <a:endParaRPr b="0" lang="en-GB" sz="800" spc="-1" strike="noStrike">
              <a:latin typeface="Arial"/>
            </a:endParaRPr>
          </a:p>
        </p:txBody>
      </p:sp>
      <p:sp>
        <p:nvSpPr>
          <p:cNvPr id="407"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WHEN THE CODE COMES FIRST</a:t>
            </a:r>
            <a:endParaRPr b="0" lang="en-GB" sz="2800" spc="-1" strike="noStrike">
              <a:latin typeface="Arial"/>
            </a:endParaRPr>
          </a:p>
        </p:txBody>
      </p:sp>
      <p:sp>
        <p:nvSpPr>
          <p:cNvPr id="408"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A8210178-045E-48F7-842A-07916D119B65}" type="slidenum">
              <a:rPr b="0" lang="en-GB" sz="820" spc="-1" strike="noStrike">
                <a:solidFill>
                  <a:srgbClr val="000000"/>
                </a:solidFill>
                <a:latin typeface="Arial"/>
                <a:ea typeface="DejaVu Sans"/>
              </a:rPr>
              <a:t>1</a:t>
            </a:fld>
            <a:endParaRPr b="0" lang="en-GB" sz="820" spc="-1" strike="noStrike">
              <a:latin typeface="Arial"/>
            </a:endParaRPr>
          </a:p>
        </p:txBody>
      </p:sp>
      <p:sp>
        <p:nvSpPr>
          <p:cNvPr id="409" name="CustomShape 4"/>
          <p:cNvSpPr/>
          <p:nvPr/>
        </p:nvSpPr>
        <p:spPr>
          <a:xfrm>
            <a:off x="1403640" y="1782000"/>
            <a:ext cx="360" cy="360"/>
          </a:xfrm>
          <a:prstGeom prst="rect">
            <a:avLst/>
          </a:prstGeom>
          <a:noFill/>
          <a:ln>
            <a:noFill/>
          </a:ln>
        </p:spPr>
        <p:style>
          <a:lnRef idx="0"/>
          <a:fillRef idx="0"/>
          <a:effectRef idx="0"/>
          <a:fontRef idx="minor"/>
        </p:style>
      </p:sp>
      <p:pic>
        <p:nvPicPr>
          <p:cNvPr id="410" name="Picture 16" descr=""/>
          <p:cNvPicPr/>
          <p:nvPr/>
        </p:nvPicPr>
        <p:blipFill>
          <a:blip r:embed="rId1"/>
          <a:stretch/>
        </p:blipFill>
        <p:spPr>
          <a:xfrm>
            <a:off x="2330640" y="866160"/>
            <a:ext cx="4481640" cy="1300680"/>
          </a:xfrm>
          <a:prstGeom prst="rect">
            <a:avLst/>
          </a:prstGeom>
          <a:ln>
            <a:noFill/>
          </a:ln>
        </p:spPr>
      </p:pic>
      <p:pic>
        <p:nvPicPr>
          <p:cNvPr id="411" name="Picture 17" descr=""/>
          <p:cNvPicPr/>
          <p:nvPr/>
        </p:nvPicPr>
        <p:blipFill>
          <a:blip r:embed="rId2"/>
          <a:stretch/>
        </p:blipFill>
        <p:spPr>
          <a:xfrm>
            <a:off x="821160" y="2351160"/>
            <a:ext cx="7500960" cy="2451960"/>
          </a:xfrm>
          <a:prstGeom prst="rect">
            <a:avLst/>
          </a:prstGeom>
          <a:ln>
            <a:noFill/>
          </a:ln>
        </p:spPr>
      </p:pic>
      <p:sp>
        <p:nvSpPr>
          <p:cNvPr id="412"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413" name="CustomShape 6"/>
          <p:cNvSpPr/>
          <p:nvPr/>
        </p:nvSpPr>
        <p:spPr>
          <a:xfrm>
            <a:off x="7625520" y="156240"/>
            <a:ext cx="148176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{Code}</a:t>
            </a:r>
            <a:endParaRPr b="0" lang="en-GB" sz="3000" spc="-1" strike="noStrike">
              <a:latin typeface="Arial"/>
            </a:endParaRPr>
          </a:p>
        </p:txBody>
      </p:sp>
      <p:sp>
        <p:nvSpPr>
          <p:cNvPr id="414"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15"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305640" y="478188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Design First vs. Code First Development</a:t>
            </a:r>
            <a:endParaRPr b="0" lang="en-GB" sz="800" spc="-1" strike="noStrike">
              <a:latin typeface="Arial"/>
            </a:endParaRPr>
          </a:p>
        </p:txBody>
      </p:sp>
      <p:sp>
        <p:nvSpPr>
          <p:cNvPr id="417"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WHEN THE API COMES FIRST</a:t>
            </a:r>
            <a:endParaRPr b="0" lang="en-GB" sz="2800" spc="-1" strike="noStrike">
              <a:latin typeface="Arial"/>
            </a:endParaRPr>
          </a:p>
        </p:txBody>
      </p:sp>
      <p:sp>
        <p:nvSpPr>
          <p:cNvPr id="418"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73D53895-6911-4231-8B8E-A312DB9C6A80}"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419" name="Picture 11" descr=""/>
          <p:cNvPicPr/>
          <p:nvPr/>
        </p:nvPicPr>
        <p:blipFill>
          <a:blip r:embed="rId1"/>
          <a:stretch/>
        </p:blipFill>
        <p:spPr>
          <a:xfrm>
            <a:off x="2395080" y="859320"/>
            <a:ext cx="4352760" cy="1421280"/>
          </a:xfrm>
          <a:prstGeom prst="rect">
            <a:avLst/>
          </a:prstGeom>
          <a:ln>
            <a:noFill/>
          </a:ln>
        </p:spPr>
      </p:pic>
      <p:pic>
        <p:nvPicPr>
          <p:cNvPr id="420" name="Picture 12" descr=""/>
          <p:cNvPicPr/>
          <p:nvPr/>
        </p:nvPicPr>
        <p:blipFill>
          <a:blip r:embed="rId2"/>
          <a:stretch/>
        </p:blipFill>
        <p:spPr>
          <a:xfrm>
            <a:off x="789840" y="2311200"/>
            <a:ext cx="7563240" cy="2341800"/>
          </a:xfrm>
          <a:prstGeom prst="rect">
            <a:avLst/>
          </a:prstGeom>
          <a:ln>
            <a:noFill/>
          </a:ln>
        </p:spPr>
      </p:pic>
      <p:sp>
        <p:nvSpPr>
          <p:cNvPr id="421" name="CustomShape 4"/>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422" name="CustomShape 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23" name="CustomShape 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424" name="CustomShape 7"/>
          <p:cNvSpPr/>
          <p:nvPr/>
        </p:nvSpPr>
        <p:spPr>
          <a:xfrm>
            <a:off x="7524000" y="150840"/>
            <a:ext cx="137376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200" spc="-1" strike="noStrike">
                <a:solidFill>
                  <a:srgbClr val="000000"/>
                </a:solidFill>
                <a:latin typeface="Arial"/>
                <a:ea typeface="DejaVu Sans"/>
              </a:rPr>
              <a:t>{API}</a:t>
            </a:r>
            <a:endParaRPr b="0" lang="en-GB" sz="3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Design First API vs. Code First API Development</a:t>
            </a:r>
            <a:endParaRPr b="0" lang="en-GB" sz="800" spc="-1" strike="noStrike">
              <a:latin typeface="Arial"/>
            </a:endParaRPr>
          </a:p>
        </p:txBody>
      </p:sp>
      <p:sp>
        <p:nvSpPr>
          <p:cNvPr id="426"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DESIGN FIRST API VS. CODE FIRST API</a:t>
            </a:r>
            <a:endParaRPr b="0" lang="en-GB" sz="2800" spc="-1" strike="noStrike">
              <a:latin typeface="Arial"/>
            </a:endParaRPr>
          </a:p>
        </p:txBody>
      </p:sp>
      <p:sp>
        <p:nvSpPr>
          <p:cNvPr id="427"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1976F93A-6331-4816-A63D-B3FFE4F0E604}"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428" name="Picture 9" descr=""/>
          <p:cNvPicPr/>
          <p:nvPr/>
        </p:nvPicPr>
        <p:blipFill>
          <a:blip r:embed="rId1"/>
          <a:stretch/>
        </p:blipFill>
        <p:spPr>
          <a:xfrm>
            <a:off x="1455480" y="786240"/>
            <a:ext cx="6231960" cy="3944520"/>
          </a:xfrm>
          <a:prstGeom prst="rect">
            <a:avLst/>
          </a:prstGeom>
          <a:ln>
            <a:noFill/>
          </a:ln>
        </p:spPr>
      </p:pic>
      <p:sp>
        <p:nvSpPr>
          <p:cNvPr id="429" name="CustomShape 4"/>
          <p:cNvSpPr/>
          <p:nvPr/>
        </p:nvSpPr>
        <p:spPr>
          <a:xfrm>
            <a:off x="7650360" y="451080"/>
            <a:ext cx="146304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{Code}</a:t>
            </a:r>
            <a:endParaRPr b="0" lang="en-GB" sz="3000" spc="-1" strike="noStrike">
              <a:latin typeface="Arial"/>
            </a:endParaRPr>
          </a:p>
        </p:txBody>
      </p:sp>
      <p:sp>
        <p:nvSpPr>
          <p:cNvPr id="430" name="CustomShape 5"/>
          <p:cNvSpPr/>
          <p:nvPr/>
        </p:nvSpPr>
        <p:spPr>
          <a:xfrm>
            <a:off x="7819560" y="419400"/>
            <a:ext cx="1077840" cy="2952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350" spc="-1" strike="noStrike">
                <a:solidFill>
                  <a:srgbClr val="000000"/>
                </a:solidFill>
                <a:latin typeface="Arial"/>
                <a:ea typeface="DejaVu Sans"/>
              </a:rPr>
              <a:t>vs.</a:t>
            </a:r>
            <a:endParaRPr b="0" lang="en-GB" sz="1350" spc="-1" strike="noStrike">
              <a:latin typeface="Arial"/>
            </a:endParaRPr>
          </a:p>
        </p:txBody>
      </p:sp>
      <p:sp>
        <p:nvSpPr>
          <p:cNvPr id="431"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32"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433" name="CustomShape 8"/>
          <p:cNvSpPr/>
          <p:nvPr/>
        </p:nvSpPr>
        <p:spPr>
          <a:xfrm>
            <a:off x="7945920" y="12240"/>
            <a:ext cx="113292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{API}</a:t>
            </a:r>
            <a:endParaRPr b="0" lang="en-GB" sz="3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30528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Brain Focus</a:t>
            </a:r>
            <a:endParaRPr b="0" lang="en-GB" sz="800" spc="-1" strike="noStrike">
              <a:latin typeface="Arial"/>
            </a:endParaRPr>
          </a:p>
        </p:txBody>
      </p:sp>
      <p:sp>
        <p:nvSpPr>
          <p:cNvPr id="435"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WOLF FACT</a:t>
            </a:r>
            <a:endParaRPr b="0" lang="en-GB" sz="2800" spc="-1" strike="noStrike">
              <a:latin typeface="Arial"/>
            </a:endParaRPr>
          </a:p>
        </p:txBody>
      </p:sp>
      <p:sp>
        <p:nvSpPr>
          <p:cNvPr id="436"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B6186C19-D085-47E0-ACF1-DDBE1F23F4B4}" type="slidenum">
              <a:rPr b="0" lang="en-GB" sz="820" spc="-1" strike="noStrike">
                <a:solidFill>
                  <a:srgbClr val="000000"/>
                </a:solidFill>
                <a:latin typeface="Arial"/>
                <a:ea typeface="DejaVu Sans"/>
              </a:rPr>
              <a:t>1</a:t>
            </a:fld>
            <a:endParaRPr b="0" lang="en-GB" sz="820" spc="-1" strike="noStrike">
              <a:latin typeface="Arial"/>
            </a:endParaRPr>
          </a:p>
        </p:txBody>
      </p:sp>
      <p:sp>
        <p:nvSpPr>
          <p:cNvPr id="437" name="CustomShape 4"/>
          <p:cNvSpPr/>
          <p:nvPr/>
        </p:nvSpPr>
        <p:spPr>
          <a:xfrm>
            <a:off x="5165640" y="1420560"/>
            <a:ext cx="3198240" cy="30369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i="1" lang="en-GB" sz="1400" spc="-1" strike="noStrike">
                <a:solidFill>
                  <a:srgbClr val="000000"/>
                </a:solidFill>
                <a:latin typeface="Arial"/>
                <a:ea typeface="DejaVu Sans"/>
              </a:rPr>
              <a:t>True love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Once a wolf has found a mate, they tend to stay together for better or worse, through sickness and health, often until death due them part. </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They have been known to sacrifice themselves for the survival of other wolves. </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So, move over Romeo and Juliet!</a:t>
            </a:r>
            <a:endParaRPr b="0" lang="en-GB" sz="1400" spc="-1" strike="noStrike">
              <a:latin typeface="Arial"/>
            </a:endParaRPr>
          </a:p>
        </p:txBody>
      </p:sp>
      <p:pic>
        <p:nvPicPr>
          <p:cNvPr id="438" name="Picture 17" descr=""/>
          <p:cNvPicPr/>
          <p:nvPr/>
        </p:nvPicPr>
        <p:blipFill>
          <a:blip r:embed="rId1"/>
          <a:stretch/>
        </p:blipFill>
        <p:spPr>
          <a:xfrm>
            <a:off x="414360" y="989640"/>
            <a:ext cx="2099880" cy="209988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pic>
        <p:nvPicPr>
          <p:cNvPr id="439" name="Picture 18" descr=""/>
          <p:cNvPicPr/>
          <p:nvPr/>
        </p:nvPicPr>
        <p:blipFill>
          <a:blip r:embed="rId2"/>
          <a:stretch/>
        </p:blipFill>
        <p:spPr>
          <a:xfrm>
            <a:off x="2968560" y="2336040"/>
            <a:ext cx="1482120" cy="225180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pic>
        <p:nvPicPr>
          <p:cNvPr id="440" name="Picture 19" descr=""/>
          <p:cNvPicPr/>
          <p:nvPr/>
        </p:nvPicPr>
        <p:blipFill>
          <a:blip r:embed="rId3"/>
          <a:stretch/>
        </p:blipFill>
        <p:spPr>
          <a:xfrm>
            <a:off x="3123360" y="384120"/>
            <a:ext cx="1679040" cy="167904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
        <p:nvSpPr>
          <p:cNvPr id="441"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42" name="Picture 12" descr=""/>
          <p:cNvPicPr/>
          <p:nvPr/>
        </p:nvPicPr>
        <p:blipFill>
          <a:blip r:embed="rId4"/>
          <a:stretch/>
        </p:blipFill>
        <p:spPr>
          <a:xfrm>
            <a:off x="7787160" y="65160"/>
            <a:ext cx="1153800" cy="1051560"/>
          </a:xfrm>
          <a:prstGeom prst="rect">
            <a:avLst/>
          </a:prstGeom>
          <a:ln>
            <a:noFill/>
          </a:ln>
        </p:spPr>
      </p:pic>
      <p:sp>
        <p:nvSpPr>
          <p:cNvPr id="443"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44"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CHOOSING THE RIGHT APPROACH FOR YOUR API</a:t>
            </a:r>
            <a:endParaRPr b="0" lang="en-GB" sz="3600" spc="-1" strike="noStrike">
              <a:latin typeface="Arial"/>
            </a:endParaRPr>
          </a:p>
        </p:txBody>
      </p:sp>
      <p:sp>
        <p:nvSpPr>
          <p:cNvPr id="446"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03</a:t>
            </a:r>
            <a:endParaRPr b="0" lang="en-GB" sz="8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28656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Choosing the right approach for your API</a:t>
            </a:r>
            <a:endParaRPr b="0" lang="en-GB" sz="800" spc="-1" strike="noStrike">
              <a:latin typeface="Arial"/>
            </a:endParaRPr>
          </a:p>
        </p:txBody>
      </p:sp>
      <p:sp>
        <p:nvSpPr>
          <p:cNvPr id="448"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CHALLENGES OF CODE FIRST APPROACH</a:t>
            </a:r>
            <a:endParaRPr b="0" lang="en-GB" sz="2800" spc="-1" strike="noStrike">
              <a:latin typeface="Arial"/>
            </a:endParaRPr>
          </a:p>
        </p:txBody>
      </p:sp>
      <p:sp>
        <p:nvSpPr>
          <p:cNvPr id="449"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509ADE28-2D37-4904-BFC2-AF0954A9B5DA}" type="slidenum">
              <a:rPr b="0" lang="en-GB" sz="820" spc="-1" strike="noStrike">
                <a:solidFill>
                  <a:srgbClr val="000000"/>
                </a:solidFill>
                <a:latin typeface="Arial"/>
                <a:ea typeface="DejaVu Sans"/>
              </a:rPr>
              <a:t>1</a:t>
            </a:fld>
            <a:endParaRPr b="0" lang="en-GB" sz="820" spc="-1" strike="noStrike">
              <a:latin typeface="Arial"/>
            </a:endParaRPr>
          </a:p>
        </p:txBody>
      </p:sp>
      <p:sp>
        <p:nvSpPr>
          <p:cNvPr id="450"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Code First doesn't mean leaving out the design. </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Rather it means the design is hidden away in Jira tickets, Confluence pages, or text documents and potentially lost to history…</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This can lead to some potential problems.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Frustrated Users</a:t>
            </a:r>
            <a:r>
              <a:rPr b="0" lang="en-GB" sz="1400" spc="-1" strike="noStrike">
                <a:solidFill>
                  <a:srgbClr val="000000"/>
                </a:solidFill>
                <a:latin typeface="Arial"/>
                <a:ea typeface="DejaVu Sans"/>
              </a:rPr>
              <a:t> – If the API documentation isn’t published, or doesn’t line up with the deployed API.</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The Wrong API</a:t>
            </a:r>
            <a:r>
              <a:rPr b="0" lang="en-GB" sz="1400" spc="-1" strike="noStrike">
                <a:solidFill>
                  <a:srgbClr val="000000"/>
                </a:solidFill>
                <a:latin typeface="Arial"/>
                <a:ea typeface="DejaVu Sans"/>
              </a:rPr>
              <a:t> – If the team doesn’t have automated tools to guide the design, they can build and deploy the wrong thing.</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Missed Opportunities</a:t>
            </a:r>
            <a:r>
              <a:rPr b="0" lang="en-GB" sz="1400" spc="-1" strike="noStrike">
                <a:solidFill>
                  <a:srgbClr val="000000"/>
                </a:solidFill>
                <a:latin typeface="Arial"/>
                <a:ea typeface="DejaVu Sans"/>
              </a:rPr>
              <a:t> – If the API document isn’t published, others might have trouble discovering the API, resulting in duplicated work.</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451"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52" name="Picture 7" descr=""/>
          <p:cNvPicPr/>
          <p:nvPr/>
        </p:nvPicPr>
        <p:blipFill>
          <a:blip r:embed="rId1"/>
          <a:stretch/>
        </p:blipFill>
        <p:spPr>
          <a:xfrm>
            <a:off x="8273160" y="128160"/>
            <a:ext cx="588240" cy="588240"/>
          </a:xfrm>
          <a:prstGeom prst="rect">
            <a:avLst/>
          </a:prstGeom>
          <a:ln>
            <a:noFill/>
          </a:ln>
        </p:spPr>
      </p:pic>
      <p:sp>
        <p:nvSpPr>
          <p:cNvPr id="453"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54"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Choosing the right approach for your API</a:t>
            </a:r>
            <a:endParaRPr b="0" lang="en-GB" sz="800" spc="-1" strike="noStrike">
              <a:latin typeface="Arial"/>
            </a:endParaRPr>
          </a:p>
        </p:txBody>
      </p:sp>
      <p:sp>
        <p:nvSpPr>
          <p:cNvPr id="456"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BENEFITS OF THE CODE FIRST APPROACH</a:t>
            </a:r>
            <a:endParaRPr b="0" lang="en-GB" sz="2800" spc="-1" strike="noStrike">
              <a:latin typeface="Arial"/>
            </a:endParaRPr>
          </a:p>
        </p:txBody>
      </p:sp>
      <p:sp>
        <p:nvSpPr>
          <p:cNvPr id="457"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EBAF7CAE-32FB-4DC3-AA7A-7F828CDD7CAF}" type="slidenum">
              <a:rPr b="0" lang="en-GB" sz="820" spc="-1" strike="noStrike">
                <a:solidFill>
                  <a:srgbClr val="000000"/>
                </a:solidFill>
                <a:latin typeface="Arial"/>
                <a:ea typeface="DejaVu Sans"/>
              </a:rPr>
              <a:t>1</a:t>
            </a:fld>
            <a:endParaRPr b="0" lang="en-GB" sz="820" spc="-1" strike="noStrike">
              <a:latin typeface="Arial"/>
            </a:endParaRPr>
          </a:p>
        </p:txBody>
      </p:sp>
      <p:sp>
        <p:nvSpPr>
          <p:cNvPr id="458"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When Delivery Speed Matters</a:t>
            </a:r>
            <a:r>
              <a:rPr b="0" i="1" lang="en-GB" sz="1400" spc="-1" strike="noStrike">
                <a:solidFill>
                  <a:srgbClr val="000000"/>
                </a:solidFill>
                <a:latin typeface="Arial"/>
                <a:ea typeface="DejaVu Sans"/>
              </a:rPr>
              <a:t> -</a:t>
            </a:r>
            <a:r>
              <a:rPr b="1" i="1" lang="en-GB" sz="1400" spc="-1" strike="noStrike">
                <a:solidFill>
                  <a:srgbClr val="000000"/>
                </a:solidFill>
                <a:latin typeface="Arial"/>
                <a:ea typeface="DejaVu Sans"/>
              </a:rPr>
              <a:t> </a:t>
            </a:r>
            <a:r>
              <a:rPr b="0" lang="en-GB" sz="1400" spc="-1" strike="noStrike">
                <a:solidFill>
                  <a:srgbClr val="000000"/>
                </a:solidFill>
                <a:latin typeface="Arial"/>
                <a:ea typeface="DejaVu Sans"/>
              </a:rPr>
              <a:t>Developers can start implementing the API much faster if they start coding directly from the requirements document. This is important if speed is an important success factor.</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When Developing Internal APIs</a:t>
            </a:r>
            <a:r>
              <a:rPr b="0" i="1" lang="en-GB" sz="1400" spc="-1" strike="noStrike">
                <a:solidFill>
                  <a:srgbClr val="000000"/>
                </a:solidFill>
                <a:latin typeface="Arial"/>
                <a:ea typeface="DejaVu Sans"/>
              </a:rPr>
              <a:t> -</a:t>
            </a:r>
            <a:r>
              <a:rPr b="1" i="1" lang="en-GB" sz="1400" spc="-1" strike="noStrike">
                <a:solidFill>
                  <a:srgbClr val="000000"/>
                </a:solidFill>
                <a:latin typeface="Arial"/>
                <a:ea typeface="DejaVu Sans"/>
              </a:rPr>
              <a:t> </a:t>
            </a:r>
            <a:r>
              <a:rPr b="0" lang="en-GB" sz="1400" spc="-1" strike="noStrike">
                <a:solidFill>
                  <a:srgbClr val="000000"/>
                </a:solidFill>
                <a:latin typeface="Arial"/>
                <a:ea typeface="DejaVu Sans"/>
              </a:rPr>
              <a:t>If the API will only be consumed by the team or company that’s building it, and is small, then the Code First approach is an ideal solution.</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459"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60" name="Picture 7" descr=""/>
          <p:cNvPicPr/>
          <p:nvPr/>
        </p:nvPicPr>
        <p:blipFill>
          <a:blip r:embed="rId1"/>
          <a:stretch/>
        </p:blipFill>
        <p:spPr>
          <a:xfrm>
            <a:off x="8273160" y="7560"/>
            <a:ext cx="588240" cy="831960"/>
          </a:xfrm>
          <a:prstGeom prst="rect">
            <a:avLst/>
          </a:prstGeom>
          <a:ln>
            <a:noFill/>
          </a:ln>
        </p:spPr>
      </p:pic>
      <p:sp>
        <p:nvSpPr>
          <p:cNvPr id="461"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62"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Picture 11" descr=""/>
          <p:cNvPicPr/>
          <p:nvPr/>
        </p:nvPicPr>
        <p:blipFill>
          <a:blip r:embed="rId1"/>
          <a:stretch/>
        </p:blipFill>
        <p:spPr>
          <a:xfrm>
            <a:off x="107280" y="2705040"/>
            <a:ext cx="3283560" cy="2025360"/>
          </a:xfrm>
          <a:prstGeom prst="rect">
            <a:avLst/>
          </a:prstGeom>
          <a:ln>
            <a:noFill/>
          </a:ln>
        </p:spPr>
      </p:pic>
      <p:sp>
        <p:nvSpPr>
          <p:cNvPr id="464" name="CustomShape 1"/>
          <p:cNvSpPr/>
          <p:nvPr/>
        </p:nvSpPr>
        <p:spPr>
          <a:xfrm>
            <a:off x="29592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Choosing the right approach for your API</a:t>
            </a:r>
            <a:endParaRPr b="0" lang="en-GB" sz="800" spc="-1" strike="noStrike">
              <a:latin typeface="Arial"/>
            </a:endParaRPr>
          </a:p>
        </p:txBody>
      </p:sp>
      <p:sp>
        <p:nvSpPr>
          <p:cNvPr id="465"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CHALLENGES OF THE DESIGN FIRST APPROACH</a:t>
            </a:r>
            <a:endParaRPr b="0" lang="en-GB" sz="2800" spc="-1" strike="noStrike">
              <a:latin typeface="Arial"/>
            </a:endParaRPr>
          </a:p>
        </p:txBody>
      </p:sp>
      <p:sp>
        <p:nvSpPr>
          <p:cNvPr id="466"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741CE073-69CD-4804-80F1-5515F079D5D1}" type="slidenum">
              <a:rPr b="0" lang="en-GB" sz="820" spc="-1" strike="noStrike">
                <a:solidFill>
                  <a:srgbClr val="000000"/>
                </a:solidFill>
                <a:latin typeface="Arial"/>
                <a:ea typeface="DejaVu Sans"/>
              </a:rPr>
              <a:t>1</a:t>
            </a:fld>
            <a:endParaRPr b="0" lang="en-GB" sz="820" spc="-1" strike="noStrike">
              <a:latin typeface="Arial"/>
            </a:endParaRPr>
          </a:p>
        </p:txBody>
      </p:sp>
      <p:sp>
        <p:nvSpPr>
          <p:cNvPr id="467"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It’s hard work</a:t>
            </a:r>
            <a:r>
              <a:rPr b="0" i="1" lang="en-GB" sz="1400" spc="-1" strike="noStrike">
                <a:solidFill>
                  <a:srgbClr val="000000"/>
                </a:solidFill>
                <a:latin typeface="Arial"/>
                <a:ea typeface="DejaVu Sans"/>
              </a:rPr>
              <a:t> -</a:t>
            </a:r>
            <a:r>
              <a:rPr b="1" i="1" lang="en-GB" sz="1400" spc="-1" strike="noStrike">
                <a:solidFill>
                  <a:srgbClr val="000000"/>
                </a:solidFill>
                <a:latin typeface="Arial"/>
                <a:ea typeface="DejaVu Sans"/>
              </a:rPr>
              <a:t> </a:t>
            </a:r>
            <a:r>
              <a:rPr b="0" lang="en-GB" sz="1400" spc="-1" strike="noStrike">
                <a:solidFill>
                  <a:srgbClr val="000000"/>
                </a:solidFill>
                <a:latin typeface="Arial"/>
                <a:ea typeface="DejaVu Sans"/>
              </a:rPr>
              <a:t>To be honest, it takes a lot of hard work for any team to move to a Design First approach.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It takes commitment</a:t>
            </a:r>
            <a:r>
              <a:rPr b="0" i="1" lang="en-GB" sz="1400" spc="-1" strike="noStrike">
                <a:solidFill>
                  <a:srgbClr val="000000"/>
                </a:solidFill>
                <a:latin typeface="Arial"/>
                <a:ea typeface="DejaVu Sans"/>
              </a:rPr>
              <a:t> - </a:t>
            </a:r>
            <a:r>
              <a:rPr b="0" lang="en-GB" sz="1400" spc="-1" strike="noStrike">
                <a:solidFill>
                  <a:srgbClr val="000000"/>
                </a:solidFill>
                <a:latin typeface="Arial"/>
                <a:ea typeface="DejaVu Sans"/>
              </a:rPr>
              <a:t>Companies must be intentional no matter their size - this shift to Design First doesn’t happen on its own.</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p:txBody>
      </p:sp>
      <p:pic>
        <p:nvPicPr>
          <p:cNvPr id="468" name="Picture 13" descr=""/>
          <p:cNvPicPr/>
          <p:nvPr/>
        </p:nvPicPr>
        <p:blipFill>
          <a:blip r:embed="rId2"/>
          <a:stretch/>
        </p:blipFill>
        <p:spPr>
          <a:xfrm>
            <a:off x="2802600" y="3840120"/>
            <a:ext cx="588240" cy="588240"/>
          </a:xfrm>
          <a:prstGeom prst="rect">
            <a:avLst/>
          </a:prstGeom>
          <a:ln>
            <a:noFill/>
          </a:ln>
        </p:spPr>
      </p:pic>
      <p:sp>
        <p:nvSpPr>
          <p:cNvPr id="469" name="CustomShape 5"/>
          <p:cNvSpPr/>
          <p:nvPr/>
        </p:nvSpPr>
        <p:spPr>
          <a:xfrm>
            <a:off x="305640" y="2787840"/>
            <a:ext cx="430920" cy="390960"/>
          </a:xfrm>
          <a:prstGeom prst="ellipse">
            <a:avLst/>
          </a:prstGeom>
          <a:solidFill>
            <a:schemeClr val="bg1"/>
          </a:solidFill>
          <a:ln w="9360">
            <a:solidFill>
              <a:schemeClr val="tx1"/>
            </a:solidFill>
            <a:round/>
          </a:ln>
        </p:spPr>
        <p:style>
          <a:lnRef idx="2">
            <a:schemeClr val="accent1">
              <a:shade val="50000"/>
            </a:schemeClr>
          </a:lnRef>
          <a:fillRef idx="1">
            <a:schemeClr val="accent1"/>
          </a:fillRef>
          <a:effectRef idx="0">
            <a:schemeClr val="accent1"/>
          </a:effectRef>
          <a:fontRef idx="minor"/>
        </p:style>
      </p:sp>
      <p:pic>
        <p:nvPicPr>
          <p:cNvPr id="470" name="Picture 12" descr=""/>
          <p:cNvPicPr/>
          <p:nvPr/>
        </p:nvPicPr>
        <p:blipFill>
          <a:blip r:embed="rId3"/>
          <a:stretch/>
        </p:blipFill>
        <p:spPr>
          <a:xfrm>
            <a:off x="254520" y="2603160"/>
            <a:ext cx="533520" cy="754920"/>
          </a:xfrm>
          <a:prstGeom prst="rect">
            <a:avLst/>
          </a:prstGeom>
          <a:ln>
            <a:noFill/>
          </a:ln>
        </p:spPr>
      </p:pic>
      <p:sp>
        <p:nvSpPr>
          <p:cNvPr id="471" name="CustomShape 6"/>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72" name="Picture 18" descr=""/>
          <p:cNvPicPr/>
          <p:nvPr/>
        </p:nvPicPr>
        <p:blipFill>
          <a:blip r:embed="rId4"/>
          <a:stretch/>
        </p:blipFill>
        <p:spPr>
          <a:xfrm>
            <a:off x="8273160" y="128160"/>
            <a:ext cx="588240" cy="588240"/>
          </a:xfrm>
          <a:prstGeom prst="rect">
            <a:avLst/>
          </a:prstGeom>
          <a:ln>
            <a:noFill/>
          </a:ln>
        </p:spPr>
      </p:pic>
      <p:sp>
        <p:nvSpPr>
          <p:cNvPr id="473"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74"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295920" y="476712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Choosing the right approach for your API</a:t>
            </a:r>
            <a:endParaRPr b="0" lang="en-GB" sz="800" spc="-1" strike="noStrike">
              <a:latin typeface="Arial"/>
            </a:endParaRPr>
          </a:p>
        </p:txBody>
      </p:sp>
      <p:sp>
        <p:nvSpPr>
          <p:cNvPr id="476"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BENEFITS OF THE DESIGN FIRST APPROACH</a:t>
            </a:r>
            <a:endParaRPr b="0" lang="en-GB" sz="2800" spc="-1" strike="noStrike">
              <a:latin typeface="Arial"/>
            </a:endParaRPr>
          </a:p>
        </p:txBody>
      </p:sp>
      <p:sp>
        <p:nvSpPr>
          <p:cNvPr id="477"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B6F26848-5828-4B55-AF5C-D9856F67969B}" type="slidenum">
              <a:rPr b="0" lang="en-GB" sz="820" spc="-1" strike="noStrike">
                <a:solidFill>
                  <a:srgbClr val="000000"/>
                </a:solidFill>
                <a:latin typeface="Arial"/>
                <a:ea typeface="DejaVu Sans"/>
              </a:rPr>
              <a:t>1</a:t>
            </a:fld>
            <a:endParaRPr b="0" lang="en-GB" sz="820" spc="-1" strike="noStrike">
              <a:latin typeface="Arial"/>
            </a:endParaRPr>
          </a:p>
        </p:txBody>
      </p:sp>
      <p:sp>
        <p:nvSpPr>
          <p:cNvPr id="478" name="CustomShape 4"/>
          <p:cNvSpPr/>
          <p:nvPr/>
        </p:nvSpPr>
        <p:spPr>
          <a:xfrm>
            <a:off x="305640" y="81792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Product-Driven APIs</a:t>
            </a:r>
            <a:r>
              <a:rPr b="0" lang="en-GB" sz="1400" spc="-1" strike="noStrike">
                <a:solidFill>
                  <a:srgbClr val="000000"/>
                </a:solidFill>
                <a:latin typeface="Arial"/>
                <a:ea typeface="DejaVu Sans"/>
              </a:rPr>
              <a:t> – Teams can include product managers and QAs early in the process to shape the API and developers can use the design to make sure they’re building the API according to specifications.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Working in Parallel</a:t>
            </a:r>
            <a:r>
              <a:rPr b="0" lang="en-GB" sz="1400" spc="-1" strike="noStrike">
                <a:solidFill>
                  <a:srgbClr val="000000"/>
                </a:solidFill>
                <a:latin typeface="Arial"/>
                <a:ea typeface="DejaVu Sans"/>
              </a:rPr>
              <a:t> – API consumers, producers, technical and non-technical staff can work in parallel rather than waiting on each other.</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Shorter Feedback Loops</a:t>
            </a:r>
            <a:r>
              <a:rPr b="0" lang="en-GB" sz="1400" spc="-1" strike="noStrike">
                <a:solidFill>
                  <a:srgbClr val="000000"/>
                </a:solidFill>
                <a:latin typeface="Arial"/>
                <a:ea typeface="DejaVu Sans"/>
              </a:rPr>
              <a:t> – A team can try out a design before developers deliver working code.</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Source of Truth</a:t>
            </a:r>
            <a:r>
              <a:rPr b="0" lang="en-GB" sz="1400" spc="-1" strike="noStrike">
                <a:solidFill>
                  <a:srgbClr val="000000"/>
                </a:solidFill>
                <a:latin typeface="Arial"/>
                <a:ea typeface="DejaVu Sans"/>
              </a:rPr>
              <a:t> – Teams can view their API definition as the source of truth for DevOps, testing and deployment.</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When Delivering Mission Critical APIs</a:t>
            </a:r>
            <a:r>
              <a:rPr b="0" lang="en-GB" sz="1400" spc="-1" strike="noStrike">
                <a:solidFill>
                  <a:srgbClr val="000000"/>
                </a:solidFill>
                <a:latin typeface="Arial"/>
                <a:ea typeface="DejaVu Sans"/>
              </a:rPr>
              <a:t> - If your API’s target audience are external customers a good design is key in determining customer satisfaction and a good Developers Experience (DX) matters.</a:t>
            </a:r>
            <a:endParaRPr b="0" lang="en-GB" sz="1400" spc="-1" strike="noStrike">
              <a:latin typeface="Arial"/>
            </a:endParaRPr>
          </a:p>
        </p:txBody>
      </p:sp>
      <p:sp>
        <p:nvSpPr>
          <p:cNvPr id="479"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80" name="Picture 11" descr=""/>
          <p:cNvPicPr/>
          <p:nvPr/>
        </p:nvPicPr>
        <p:blipFill>
          <a:blip r:embed="rId1"/>
          <a:stretch/>
        </p:blipFill>
        <p:spPr>
          <a:xfrm>
            <a:off x="8273160" y="7560"/>
            <a:ext cx="588240" cy="831960"/>
          </a:xfrm>
          <a:prstGeom prst="rect">
            <a:avLst/>
          </a:prstGeom>
          <a:ln>
            <a:noFill/>
          </a:ln>
        </p:spPr>
      </p:pic>
      <p:sp>
        <p:nvSpPr>
          <p:cNvPr id="481"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82"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06000" y="1167840"/>
            <a:ext cx="5560920" cy="3346920"/>
          </a:xfrm>
          <a:prstGeom prst="rect">
            <a:avLst/>
          </a:prstGeom>
          <a:noFill/>
          <a:ln>
            <a:noFill/>
          </a:ln>
        </p:spPr>
        <p:style>
          <a:lnRef idx="0"/>
          <a:fillRef idx="0"/>
          <a:effectRef idx="0"/>
          <a:fontRef idx="minor"/>
        </p:style>
        <p:txBody>
          <a:bodyPr lIns="0" rIns="0" tIns="0" bIns="0">
            <a:normAutofit/>
          </a:bodyPr>
          <a:p>
            <a:pPr>
              <a:lnSpc>
                <a:spcPct val="90000"/>
              </a:lnSpc>
            </a:pPr>
            <a:r>
              <a:rPr b="1" lang="en-GB" sz="1400" spc="-1" strike="noStrike">
                <a:solidFill>
                  <a:srgbClr val="000000"/>
                </a:solidFill>
                <a:latin typeface="Arial"/>
                <a:ea typeface="DejaVu Sans"/>
              </a:rPr>
              <a:t>Atanas L. Kuzmanov</a:t>
            </a:r>
            <a:endParaRPr b="0" lang="en-GB" sz="1400" spc="-1" strike="noStrike">
              <a:latin typeface="Arial"/>
            </a:endParaRPr>
          </a:p>
          <a:p>
            <a:pPr>
              <a:lnSpc>
                <a:spcPct val="90000"/>
              </a:lnSpc>
            </a:pPr>
            <a:r>
              <a:rPr b="1" lang="en-GB" sz="1400" spc="-1" strike="noStrike">
                <a:solidFill>
                  <a:srgbClr val="000000"/>
                </a:solidFill>
                <a:latin typeface="Arial"/>
                <a:ea typeface="DejaVu Sans"/>
              </a:rPr>
              <a:t>Senior Software Engineer</a:t>
            </a:r>
            <a:endParaRPr b="0" lang="en-GB" sz="1400" spc="-1" strike="noStrike">
              <a:latin typeface="Arial"/>
            </a:endParaRPr>
          </a:p>
          <a:p>
            <a:pPr>
              <a:lnSpc>
                <a:spcPct val="90000"/>
              </a:lnSpc>
            </a:pPr>
            <a:r>
              <a:rPr b="1" lang="en-GB" sz="1400" spc="-1" strike="noStrike">
                <a:solidFill>
                  <a:srgbClr val="000000"/>
                </a:solidFill>
                <a:latin typeface="Arial"/>
                <a:ea typeface="DejaVu Sans"/>
              </a:rPr>
              <a:t>IT Solution Development</a:t>
            </a:r>
            <a:endParaRPr b="0" lang="en-GB" sz="1400" spc="-1" strike="noStrike">
              <a:latin typeface="Arial"/>
            </a:endParaRPr>
          </a:p>
          <a:p>
            <a:pPr>
              <a:lnSpc>
                <a:spcPct val="90000"/>
              </a:lnSpc>
            </a:pPr>
            <a:r>
              <a:rPr b="1" lang="en-GB" sz="1400" spc="-1" strike="noStrike">
                <a:solidFill>
                  <a:srgbClr val="000000"/>
                </a:solidFill>
                <a:latin typeface="Arial"/>
                <a:ea typeface="DejaVu Sans"/>
              </a:rPr>
              <a:t>SchwarzIT Bulgaria</a:t>
            </a:r>
            <a:endParaRPr b="0" lang="en-GB" sz="1400" spc="-1" strike="noStrike">
              <a:latin typeface="Arial"/>
            </a:endParaRPr>
          </a:p>
          <a:p>
            <a:pPr>
              <a:lnSpc>
                <a:spcPct val="90000"/>
              </a:lnSpc>
            </a:pPr>
            <a:endParaRPr b="0" lang="en-GB" sz="1400" spc="-1" strike="noStrike">
              <a:latin typeface="Arial"/>
            </a:endParaRPr>
          </a:p>
          <a:p>
            <a:pPr>
              <a:lnSpc>
                <a:spcPct val="90000"/>
              </a:lnSpc>
            </a:pPr>
            <a:r>
              <a:rPr b="1" lang="en-GB" sz="1400" spc="-1" strike="noStrike">
                <a:solidFill>
                  <a:srgbClr val="4f81bd"/>
                </a:solidFill>
                <a:latin typeface="Arial"/>
                <a:ea typeface="DejaVu Sans"/>
              </a:rPr>
              <a:t>Expert background:</a:t>
            </a:r>
            <a:endParaRPr b="0" lang="en-GB" sz="1400" spc="-1" strike="noStrike">
              <a:latin typeface="Arial"/>
            </a:endParaRPr>
          </a:p>
          <a:p>
            <a:pPr>
              <a:lnSpc>
                <a:spcPct val="90000"/>
              </a:lnSpc>
            </a:pPr>
            <a:endParaRPr b="0" lang="en-GB" sz="1400" spc="-1" strike="noStrike">
              <a:latin typeface="Arial"/>
            </a:endParaRPr>
          </a:p>
          <a:p>
            <a:pPr lvl="2" marL="1036800" indent="-206280">
              <a:lnSpc>
                <a:spcPct val="90000"/>
              </a:lnSpc>
              <a:buClr>
                <a:srgbClr val="000000"/>
              </a:buClr>
              <a:buFont typeface="Wingdings" charset="2"/>
              <a:buChar char=""/>
            </a:pPr>
            <a:r>
              <a:rPr b="0" lang="en-GB" sz="1400" spc="-1" strike="noStrike">
                <a:solidFill>
                  <a:srgbClr val="000000"/>
                </a:solidFill>
                <a:latin typeface="Arial"/>
                <a:ea typeface="DejaVu Sans"/>
              </a:rPr>
              <a:t>Where do you work?</a:t>
            </a:r>
            <a:endParaRPr b="0" lang="en-GB" sz="1400" spc="-1" strike="noStrike">
              <a:latin typeface="Arial"/>
            </a:endParaRPr>
          </a:p>
          <a:p>
            <a:pPr lvl="2" marL="1036800" indent="-206280">
              <a:lnSpc>
                <a:spcPct val="90000"/>
              </a:lnSpc>
              <a:buClr>
                <a:srgbClr val="000000"/>
              </a:buClr>
              <a:buFont typeface="Wingdings" charset="2"/>
              <a:buChar char=""/>
            </a:pPr>
            <a:r>
              <a:rPr b="0" lang="en-GB" sz="1400" spc="-1" strike="noStrike">
                <a:solidFill>
                  <a:srgbClr val="000000"/>
                </a:solidFill>
                <a:latin typeface="Arial"/>
                <a:ea typeface="DejaVu Sans"/>
              </a:rPr>
              <a:t>What do you do there?</a:t>
            </a:r>
            <a:endParaRPr b="0" lang="en-GB" sz="1400" spc="-1" strike="noStrike">
              <a:latin typeface="Arial"/>
            </a:endParaRPr>
          </a:p>
          <a:p>
            <a:pPr lvl="2" marL="1036800" indent="-206280">
              <a:lnSpc>
                <a:spcPct val="90000"/>
              </a:lnSpc>
              <a:buClr>
                <a:srgbClr val="000000"/>
              </a:buClr>
              <a:buFont typeface="Wingdings" charset="2"/>
              <a:buChar char=""/>
            </a:pPr>
            <a:r>
              <a:rPr b="0" lang="en-GB" sz="1400" spc="-1" strike="noStrike">
                <a:solidFill>
                  <a:srgbClr val="000000"/>
                </a:solidFill>
                <a:latin typeface="Arial"/>
                <a:ea typeface="DejaVu Sans"/>
              </a:rPr>
              <a:t>Why are you an expert on your topic?</a:t>
            </a:r>
            <a:endParaRPr b="0" lang="en-GB" sz="1400" spc="-1" strike="noStrike">
              <a:latin typeface="Arial"/>
            </a:endParaRPr>
          </a:p>
          <a:p>
            <a:pPr lvl="2" marL="1036800" indent="-206280">
              <a:lnSpc>
                <a:spcPct val="90000"/>
              </a:lnSpc>
              <a:buClr>
                <a:srgbClr val="000000"/>
              </a:buClr>
              <a:buFont typeface="Wingdings" charset="2"/>
              <a:buChar char=""/>
            </a:pPr>
            <a:r>
              <a:rPr b="0" lang="en-GB" sz="1400" spc="-1" strike="noStrike">
                <a:solidFill>
                  <a:srgbClr val="000000"/>
                </a:solidFill>
                <a:latin typeface="Arial"/>
                <a:ea typeface="DejaVu Sans"/>
              </a:rPr>
              <a:t>Why are you giving this talk today?</a:t>
            </a:r>
            <a:endParaRPr b="0" lang="en-GB" sz="1400" spc="-1" strike="noStrike">
              <a:latin typeface="Arial"/>
            </a:endParaRPr>
          </a:p>
          <a:p>
            <a:pPr>
              <a:lnSpc>
                <a:spcPct val="90000"/>
              </a:lnSpc>
            </a:pPr>
            <a:endParaRPr b="0" lang="en-GB" sz="1400" spc="-1" strike="noStrike">
              <a:latin typeface="Arial"/>
            </a:endParaRPr>
          </a:p>
          <a:p>
            <a:pPr>
              <a:lnSpc>
                <a:spcPct val="90000"/>
              </a:lnSpc>
            </a:pPr>
            <a:r>
              <a:rPr b="1" lang="en-GB" sz="1400" spc="-1" strike="noStrike">
                <a:solidFill>
                  <a:srgbClr val="4f81bd"/>
                </a:solidFill>
                <a:latin typeface="Arial"/>
                <a:ea typeface="DejaVu Sans"/>
              </a:rPr>
              <a:t>About me:</a:t>
            </a:r>
            <a:endParaRPr b="0" lang="en-GB" sz="1400" spc="-1" strike="noStrike">
              <a:latin typeface="Arial"/>
            </a:endParaRPr>
          </a:p>
          <a:p>
            <a:pPr>
              <a:lnSpc>
                <a:spcPct val="90000"/>
              </a:lnSpc>
            </a:pPr>
            <a:endParaRPr b="0" lang="en-GB" sz="1400" spc="-1" strike="noStrike">
              <a:latin typeface="Arial"/>
            </a:endParaRPr>
          </a:p>
        </p:txBody>
      </p:sp>
      <p:sp>
        <p:nvSpPr>
          <p:cNvPr id="291" name="CustomShape 2"/>
          <p:cNvSpPr/>
          <p:nvPr/>
        </p:nvSpPr>
        <p:spPr>
          <a:xfrm>
            <a:off x="615240" y="4793400"/>
            <a:ext cx="2512440" cy="140760"/>
          </a:xfrm>
          <a:prstGeom prst="rect">
            <a:avLst/>
          </a:prstGeom>
          <a:noFill/>
          <a:ln>
            <a:noFill/>
          </a:ln>
        </p:spPr>
        <p:style>
          <a:lnRef idx="0"/>
          <a:fillRef idx="0"/>
          <a:effectRef idx="0"/>
          <a:fontRef idx="minor"/>
        </p:style>
        <p:txBody>
          <a:bodyPr lIns="0" rIns="0" tIns="0" bIns="0" anchor="b">
            <a:normAutofit/>
          </a:bodyPr>
          <a:p>
            <a:pPr>
              <a:lnSpc>
                <a:spcPct val="100000"/>
              </a:lnSpc>
            </a:pPr>
            <a:r>
              <a:rPr b="0" lang="en-GB" sz="730" spc="-1" strike="noStrike">
                <a:solidFill>
                  <a:srgbClr val="000000"/>
                </a:solidFill>
                <a:latin typeface="Arial"/>
                <a:ea typeface="DejaVu Sans"/>
              </a:rPr>
              <a:t>API-first! Contract-first! Make API development great again!</a:t>
            </a:r>
            <a:endParaRPr b="0" lang="en-GB" sz="730" spc="-1" strike="noStrike">
              <a:latin typeface="Arial"/>
            </a:endParaRPr>
          </a:p>
        </p:txBody>
      </p:sp>
      <p:sp>
        <p:nvSpPr>
          <p:cNvPr id="292" name="CustomShape 3"/>
          <p:cNvSpPr/>
          <p:nvPr/>
        </p:nvSpPr>
        <p:spPr>
          <a:xfrm>
            <a:off x="305640" y="249480"/>
            <a:ext cx="5561280" cy="340920"/>
          </a:xfrm>
          <a:prstGeom prst="rect">
            <a:avLst/>
          </a:prstGeom>
          <a:noFill/>
          <a:ln>
            <a:noFill/>
          </a:ln>
        </p:spPr>
        <p:style>
          <a:lnRef idx="0"/>
          <a:fillRef idx="0"/>
          <a:effectRef idx="0"/>
          <a:fontRef idx="minor"/>
        </p:style>
        <p:txBody>
          <a:bodyPr lIns="0" rIns="0" tIns="0" bIns="0" anchor="ctr"/>
          <a:p>
            <a:pPr>
              <a:lnSpc>
                <a:spcPct val="95000"/>
              </a:lnSpc>
            </a:pPr>
            <a:r>
              <a:rPr b="1" lang="en-GB" sz="3000" spc="-1" strike="noStrike">
                <a:solidFill>
                  <a:srgbClr val="4f81bd"/>
                </a:solidFill>
                <a:latin typeface="Arial"/>
                <a:ea typeface="DejaVu Sans"/>
              </a:rPr>
              <a:t>Hello,</a:t>
            </a:r>
            <a:endParaRPr b="0" lang="en-GB" sz="3000" spc="-1" strike="noStrike">
              <a:latin typeface="Arial"/>
            </a:endParaRPr>
          </a:p>
        </p:txBody>
      </p:sp>
      <p:sp>
        <p:nvSpPr>
          <p:cNvPr id="293" name="CustomShape 4"/>
          <p:cNvSpPr/>
          <p:nvPr/>
        </p:nvSpPr>
        <p:spPr>
          <a:xfrm>
            <a:off x="306360" y="611280"/>
            <a:ext cx="5560920" cy="268920"/>
          </a:xfrm>
          <a:prstGeom prst="rect">
            <a:avLst/>
          </a:prstGeom>
          <a:noFill/>
          <a:ln>
            <a:noFill/>
          </a:ln>
        </p:spPr>
        <p:style>
          <a:lnRef idx="0"/>
          <a:fillRef idx="0"/>
          <a:effectRef idx="0"/>
          <a:fontRef idx="minor"/>
        </p:style>
        <p:txBody>
          <a:bodyPr lIns="0" rIns="0" tIns="0" bIns="0"/>
          <a:p>
            <a:pPr>
              <a:lnSpc>
                <a:spcPct val="100000"/>
              </a:lnSpc>
            </a:pPr>
            <a:r>
              <a:rPr b="1" lang="en-GB" sz="1800" spc="-1" strike="noStrike">
                <a:solidFill>
                  <a:srgbClr val="4f81bd"/>
                </a:solidFill>
                <a:latin typeface="Arial"/>
                <a:ea typeface="DejaVu Sans"/>
              </a:rPr>
              <a:t>my name is</a:t>
            </a:r>
            <a:endParaRPr b="0" lang="en-GB" sz="1800" spc="-1" strike="noStrike">
              <a:latin typeface="Arial"/>
            </a:endParaRPr>
          </a:p>
        </p:txBody>
      </p:sp>
      <p:sp>
        <p:nvSpPr>
          <p:cNvPr id="294" name="CustomShape 5"/>
          <p:cNvSpPr/>
          <p:nvPr/>
        </p:nvSpPr>
        <p:spPr>
          <a:xfrm>
            <a:off x="6354000" y="0"/>
            <a:ext cx="2788560" cy="5142240"/>
          </a:xfrm>
          <a:prstGeom prst="rect">
            <a:avLst/>
          </a:prstGeom>
          <a:solidFill>
            <a:schemeClr val="bg2"/>
          </a:solidFill>
          <a:ln w="9360">
            <a:solidFill>
              <a:schemeClr val="bg2"/>
            </a:solidFill>
            <a:round/>
          </a:ln>
        </p:spPr>
        <p:style>
          <a:lnRef idx="2">
            <a:schemeClr val="accent1">
              <a:shade val="50000"/>
            </a:schemeClr>
          </a:lnRef>
          <a:fillRef idx="1">
            <a:schemeClr val="accent1"/>
          </a:fillRef>
          <a:effectRef idx="0">
            <a:schemeClr val="accent1"/>
          </a:effectRef>
          <a:fontRef idx="minor"/>
        </p:style>
      </p:sp>
      <p:sp>
        <p:nvSpPr>
          <p:cNvPr id="295" name="CustomShape 6"/>
          <p:cNvSpPr/>
          <p:nvPr/>
        </p:nvSpPr>
        <p:spPr>
          <a:xfrm>
            <a:off x="6555600" y="4685040"/>
            <a:ext cx="2129040" cy="353160"/>
          </a:xfrm>
          <a:prstGeom prst="rect">
            <a:avLst/>
          </a:prstGeom>
          <a:noFill/>
          <a:ln>
            <a:noFill/>
          </a:ln>
        </p:spPr>
        <p:style>
          <a:lnRef idx="0"/>
          <a:fillRef idx="0"/>
          <a:effectRef idx="0"/>
          <a:fontRef idx="minor"/>
        </p:style>
        <p:txBody>
          <a:bodyPr lIns="0" rIns="0" tIns="0" bIns="0"/>
          <a:p>
            <a:pPr algn="r">
              <a:lnSpc>
                <a:spcPct val="100000"/>
              </a:lnSpc>
            </a:pPr>
            <a:fld id="{69EAF414-C2E4-4E45-AD08-96BC260952AF}" type="slidenum">
              <a:rPr b="0" lang="en-GB" sz="800" spc="-1" strike="noStrike">
                <a:solidFill>
                  <a:srgbClr val="000000"/>
                </a:solidFill>
                <a:latin typeface="Arial"/>
                <a:ea typeface="DejaVu Sans"/>
              </a:rPr>
              <a:t>1</a:t>
            </a:fld>
            <a:endParaRPr b="0" lang="en-GB" sz="800" spc="-1" strike="noStrike">
              <a:latin typeface="Arial"/>
            </a:endParaRPr>
          </a:p>
        </p:txBody>
      </p:sp>
      <p:sp>
        <p:nvSpPr>
          <p:cNvPr id="296" name="CustomShape 7"/>
          <p:cNvSpPr/>
          <p:nvPr/>
        </p:nvSpPr>
        <p:spPr>
          <a:xfrm>
            <a:off x="350640" y="3865320"/>
            <a:ext cx="881280" cy="2188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GB" sz="900" spc="-1" strike="noStrike">
                <a:solidFill>
                  <a:srgbClr val="70267d"/>
                </a:solidFill>
                <a:latin typeface="Arial"/>
                <a:ea typeface="DejaVu Sans"/>
              </a:rPr>
              <a:t>Currently:</a:t>
            </a:r>
            <a:endParaRPr b="0" lang="en-GB" sz="900" spc="-1" strike="noStrike">
              <a:latin typeface="Arial"/>
            </a:endParaRPr>
          </a:p>
        </p:txBody>
      </p:sp>
      <p:sp>
        <p:nvSpPr>
          <p:cNvPr id="297" name="CustomShape 8"/>
          <p:cNvSpPr/>
          <p:nvPr/>
        </p:nvSpPr>
        <p:spPr>
          <a:xfrm>
            <a:off x="1718640" y="3865320"/>
            <a:ext cx="881280" cy="2188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GB" sz="900" spc="-1" strike="noStrike">
                <a:solidFill>
                  <a:srgbClr val="70267d"/>
                </a:solidFill>
                <a:latin typeface="Arial"/>
                <a:ea typeface="DejaVu Sans"/>
              </a:rPr>
              <a:t>Previously:</a:t>
            </a:r>
            <a:endParaRPr b="0" lang="en-GB" sz="900" spc="-1" strike="noStrike">
              <a:latin typeface="Arial"/>
            </a:endParaRPr>
          </a:p>
        </p:txBody>
      </p:sp>
      <p:pic>
        <p:nvPicPr>
          <p:cNvPr id="298" name="Picture 11" descr=""/>
          <p:cNvPicPr/>
          <p:nvPr/>
        </p:nvPicPr>
        <p:blipFill>
          <a:blip r:embed="rId1"/>
          <a:stretch/>
        </p:blipFill>
        <p:spPr>
          <a:xfrm>
            <a:off x="1007640" y="3885120"/>
            <a:ext cx="657360" cy="792000"/>
          </a:xfrm>
          <a:prstGeom prst="rect">
            <a:avLst/>
          </a:prstGeom>
          <a:ln>
            <a:noFill/>
          </a:ln>
        </p:spPr>
      </p:pic>
      <p:pic>
        <p:nvPicPr>
          <p:cNvPr id="299" name="Picture 12" descr=""/>
          <p:cNvPicPr/>
          <p:nvPr/>
        </p:nvPicPr>
        <p:blipFill>
          <a:blip r:embed="rId2"/>
          <a:stretch/>
        </p:blipFill>
        <p:spPr>
          <a:xfrm>
            <a:off x="2992680" y="3942360"/>
            <a:ext cx="1088280" cy="308880"/>
          </a:xfrm>
          <a:prstGeom prst="rect">
            <a:avLst/>
          </a:prstGeom>
          <a:ln>
            <a:noFill/>
          </a:ln>
        </p:spPr>
      </p:pic>
      <p:pic>
        <p:nvPicPr>
          <p:cNvPr id="300" name="Picture 13" descr=""/>
          <p:cNvPicPr/>
          <p:nvPr/>
        </p:nvPicPr>
        <p:blipFill>
          <a:blip r:embed="rId3"/>
          <a:stretch/>
        </p:blipFill>
        <p:spPr>
          <a:xfrm>
            <a:off x="2436840" y="3863160"/>
            <a:ext cx="440640" cy="557640"/>
          </a:xfrm>
          <a:prstGeom prst="rect">
            <a:avLst/>
          </a:prstGeom>
          <a:ln>
            <a:noFill/>
          </a:ln>
        </p:spPr>
      </p:pic>
      <p:pic>
        <p:nvPicPr>
          <p:cNvPr id="301" name="Picture 14" descr=""/>
          <p:cNvPicPr/>
          <p:nvPr/>
        </p:nvPicPr>
        <p:blipFill>
          <a:blip r:embed="rId4"/>
          <a:stretch/>
        </p:blipFill>
        <p:spPr>
          <a:xfrm>
            <a:off x="2484720" y="4280760"/>
            <a:ext cx="926640" cy="520560"/>
          </a:xfrm>
          <a:prstGeom prst="rect">
            <a:avLst/>
          </a:prstGeom>
          <a:ln>
            <a:noFill/>
          </a:ln>
        </p:spPr>
      </p:pic>
      <p:sp>
        <p:nvSpPr>
          <p:cNvPr id="302" name="CustomShape 9"/>
          <p:cNvSpPr/>
          <p:nvPr/>
        </p:nvSpPr>
        <p:spPr>
          <a:xfrm>
            <a:off x="6721200" y="3913560"/>
            <a:ext cx="2300400" cy="775440"/>
          </a:xfrm>
          <a:prstGeom prst="rect">
            <a:avLst/>
          </a:prstGeom>
          <a:noFill/>
          <a:ln>
            <a:noFill/>
          </a:ln>
        </p:spPr>
        <p:style>
          <a:lnRef idx="0"/>
          <a:fillRef idx="0"/>
          <a:effectRef idx="0"/>
          <a:fontRef idx="minor"/>
        </p:style>
        <p:txBody>
          <a:bodyPr lIns="90000" rIns="90000" tIns="45000" bIns="45000"/>
          <a:p>
            <a:pPr>
              <a:lnSpc>
                <a:spcPct val="100000"/>
              </a:lnSpc>
            </a:pPr>
            <a:r>
              <a:rPr b="0" lang="en-GB" sz="900" spc="-1" strike="noStrike" u="sng">
                <a:solidFill>
                  <a:srgbClr val="0000ff"/>
                </a:solidFill>
                <a:uFillTx/>
                <a:latin typeface="Arial"/>
                <a:ea typeface="DejaVu Sans"/>
                <a:hlinkClick r:id="rId5"/>
              </a:rPr>
              <a:t>https://github.com/atkuzmanov</a:t>
            </a:r>
            <a:endParaRPr b="0" lang="en-GB" sz="900" spc="-1" strike="noStrike">
              <a:latin typeface="Arial"/>
            </a:endParaRPr>
          </a:p>
          <a:p>
            <a:pPr>
              <a:lnSpc>
                <a:spcPct val="100000"/>
              </a:lnSpc>
            </a:pPr>
            <a:r>
              <a:rPr b="0" lang="en-GB" sz="900" spc="-1" strike="noStrike" u="sng">
                <a:solidFill>
                  <a:srgbClr val="0000ff"/>
                </a:solidFill>
                <a:uFillTx/>
                <a:latin typeface="Arial"/>
                <a:ea typeface="DejaVu Sans"/>
                <a:hlinkClick r:id="rId6"/>
              </a:rPr>
              <a:t>https://www.linkedin.com/in/atkuzmanov/</a:t>
            </a:r>
            <a:endParaRPr b="0" lang="en-GB" sz="900" spc="-1" strike="noStrike">
              <a:latin typeface="Arial"/>
            </a:endParaRPr>
          </a:p>
          <a:p>
            <a:pPr>
              <a:lnSpc>
                <a:spcPct val="100000"/>
              </a:lnSpc>
            </a:pPr>
            <a:r>
              <a:rPr b="0" lang="en-GB" sz="900" spc="-1" strike="noStrike" u="sng">
                <a:solidFill>
                  <a:srgbClr val="0000ff"/>
                </a:solidFill>
                <a:uFillTx/>
                <a:latin typeface="Arial"/>
                <a:ea typeface="DejaVu Sans"/>
                <a:hlinkClick r:id="rId7"/>
              </a:rPr>
              <a:t>https://twitter.com/atkuzmanov</a:t>
            </a:r>
            <a:endParaRPr b="0" lang="en-GB" sz="900" spc="-1" strike="noStrike">
              <a:latin typeface="Arial"/>
            </a:endParaRPr>
          </a:p>
          <a:p>
            <a:pPr>
              <a:lnSpc>
                <a:spcPct val="100000"/>
              </a:lnSpc>
            </a:pPr>
            <a:r>
              <a:rPr b="0" lang="en-GB" sz="900" spc="-1" strike="noStrike" u="sng">
                <a:solidFill>
                  <a:srgbClr val="0000ff"/>
                </a:solidFill>
                <a:uFillTx/>
                <a:latin typeface="Arial"/>
                <a:ea typeface="DejaVu Sans"/>
                <a:hlinkClick r:id="rId8"/>
              </a:rPr>
              <a:t>https://linktr.ee/atkuzmanov</a:t>
            </a:r>
            <a:br/>
            <a:r>
              <a:rPr b="0" lang="en-GB" sz="900" spc="-1" strike="noStrike" u="sng">
                <a:solidFill>
                  <a:srgbClr val="0000ff"/>
                </a:solidFill>
                <a:uFillTx/>
                <a:latin typeface="Arial"/>
                <a:ea typeface="DejaVu Sans"/>
                <a:hlinkClick r:id="rId9"/>
              </a:rPr>
              <a:t>https://atkuzmanov.wordpress.com/</a:t>
            </a:r>
            <a:endParaRPr b="0" lang="en-GB" sz="900" spc="-1" strike="noStrike">
              <a:latin typeface="Arial"/>
            </a:endParaRPr>
          </a:p>
        </p:txBody>
      </p:sp>
      <p:pic>
        <p:nvPicPr>
          <p:cNvPr id="303" name="Picture 16" descr=""/>
          <p:cNvPicPr/>
          <p:nvPr/>
        </p:nvPicPr>
        <p:blipFill>
          <a:blip r:embed="rId10"/>
          <a:stretch/>
        </p:blipFill>
        <p:spPr>
          <a:xfrm>
            <a:off x="7050960" y="2438280"/>
            <a:ext cx="1351440" cy="1351440"/>
          </a:xfrm>
          <a:prstGeom prst="rect">
            <a:avLst/>
          </a:prstGeom>
          <a:ln>
            <a:noFill/>
          </a:ln>
        </p:spPr>
      </p:pic>
      <p:sp>
        <p:nvSpPr>
          <p:cNvPr id="304" name="CustomShape 10"/>
          <p:cNvSpPr/>
          <p:nvPr/>
        </p:nvSpPr>
        <p:spPr>
          <a:xfrm>
            <a:off x="8306280" y="673200"/>
            <a:ext cx="360" cy="360"/>
          </a:xfrm>
          <a:prstGeom prst="rect">
            <a:avLst/>
          </a:prstGeom>
          <a:noFill/>
          <a:ln>
            <a:noFill/>
          </a:ln>
        </p:spPr>
        <p:style>
          <a:lnRef idx="0"/>
          <a:fillRef idx="0"/>
          <a:effectRef idx="0"/>
          <a:fontRef idx="minor"/>
        </p:style>
      </p:sp>
      <p:sp>
        <p:nvSpPr>
          <p:cNvPr id="305" name="CustomShape 11"/>
          <p:cNvSpPr/>
          <p:nvPr/>
        </p:nvSpPr>
        <p:spPr>
          <a:xfrm>
            <a:off x="7255440" y="583200"/>
            <a:ext cx="360" cy="360"/>
          </a:xfrm>
          <a:prstGeom prst="rect">
            <a:avLst/>
          </a:prstGeom>
          <a:noFill/>
          <a:ln>
            <a:noFill/>
          </a:ln>
        </p:spPr>
        <p:style>
          <a:lnRef idx="0"/>
          <a:fillRef idx="0"/>
          <a:effectRef idx="0"/>
          <a:fontRef idx="minor"/>
        </p:style>
      </p:sp>
      <p:sp>
        <p:nvSpPr>
          <p:cNvPr id="306" name="CustomShape 12"/>
          <p:cNvSpPr/>
          <p:nvPr/>
        </p:nvSpPr>
        <p:spPr>
          <a:xfrm>
            <a:off x="6076080" y="3525480"/>
            <a:ext cx="1088280" cy="13467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8250" spc="-1" strike="noStrike">
                <a:solidFill>
                  <a:srgbClr val="000000"/>
                </a:solidFill>
                <a:latin typeface="Arial Narrow"/>
                <a:ea typeface="DejaVu Sans"/>
              </a:rPr>
              <a:t>{</a:t>
            </a:r>
            <a:endParaRPr b="0" lang="en-GB" sz="8250" spc="-1" strike="noStrike">
              <a:latin typeface="Arial"/>
            </a:endParaRPr>
          </a:p>
        </p:txBody>
      </p:sp>
      <p:sp>
        <p:nvSpPr>
          <p:cNvPr id="307" name="CustomShape 13"/>
          <p:cNvSpPr/>
          <p:nvPr/>
        </p:nvSpPr>
        <p:spPr>
          <a:xfrm>
            <a:off x="8406360" y="3525480"/>
            <a:ext cx="1088280" cy="13467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8250" spc="-1" strike="noStrike">
                <a:solidFill>
                  <a:srgbClr val="000000"/>
                </a:solidFill>
                <a:latin typeface="Arial Narrow"/>
                <a:ea typeface="DejaVu Sans"/>
              </a:rPr>
              <a:t>}</a:t>
            </a:r>
            <a:endParaRPr b="0" lang="en-GB" sz="8250" spc="-1" strike="noStrike">
              <a:latin typeface="Arial"/>
            </a:endParaRPr>
          </a:p>
        </p:txBody>
      </p:sp>
      <p:pic>
        <p:nvPicPr>
          <p:cNvPr id="308" name="Picture 22" descr=""/>
          <p:cNvPicPr/>
          <p:nvPr/>
        </p:nvPicPr>
        <p:blipFill>
          <a:blip r:embed="rId11"/>
          <a:stretch/>
        </p:blipFill>
        <p:spPr>
          <a:xfrm>
            <a:off x="6620760" y="99360"/>
            <a:ext cx="2212200" cy="2212200"/>
          </a:xfrm>
          <a:prstGeom prst="rect">
            <a:avLst/>
          </a:prstGeom>
          <a:ln>
            <a:noFill/>
          </a:ln>
        </p:spPr>
      </p:pic>
      <p:sp>
        <p:nvSpPr>
          <p:cNvPr id="309" name="CustomShape 14"/>
          <p:cNvSpPr/>
          <p:nvPr/>
        </p:nvSpPr>
        <p:spPr>
          <a:xfrm>
            <a:off x="8406360" y="3539160"/>
            <a:ext cx="1088280" cy="13467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8250" spc="-1" strike="noStrike">
                <a:solidFill>
                  <a:srgbClr val="000000"/>
                </a:solidFill>
                <a:latin typeface="Arial Narrow"/>
                <a:ea typeface="DejaVu Sans"/>
              </a:rPr>
              <a:t>}</a:t>
            </a:r>
            <a:endParaRPr b="0" lang="en-GB" sz="8250" spc="-1" strike="noStrike">
              <a:latin typeface="Arial"/>
            </a:endParaRPr>
          </a:p>
        </p:txBody>
      </p:sp>
      <p:sp>
        <p:nvSpPr>
          <p:cNvPr id="310" name="CustomShape 1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11" name="CustomShape 1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05640" y="478548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Brain Focus</a:t>
            </a:r>
            <a:endParaRPr b="0" lang="en-GB" sz="800" spc="-1" strike="noStrike">
              <a:latin typeface="Arial"/>
            </a:endParaRPr>
          </a:p>
        </p:txBody>
      </p:sp>
      <p:sp>
        <p:nvSpPr>
          <p:cNvPr id="484"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WOLF FACT</a:t>
            </a:r>
            <a:endParaRPr b="0" lang="en-GB" sz="2800" spc="-1" strike="noStrike">
              <a:latin typeface="Arial"/>
            </a:endParaRPr>
          </a:p>
        </p:txBody>
      </p:sp>
      <p:sp>
        <p:nvSpPr>
          <p:cNvPr id="485"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7D973392-AABB-4304-9090-BD46A7427A76}" type="slidenum">
              <a:rPr b="0" lang="en-GB" sz="820" spc="-1" strike="noStrike">
                <a:solidFill>
                  <a:srgbClr val="000000"/>
                </a:solidFill>
                <a:latin typeface="Arial"/>
                <a:ea typeface="DejaVu Sans"/>
              </a:rPr>
              <a:t>1</a:t>
            </a:fld>
            <a:endParaRPr b="0" lang="en-GB" sz="820" spc="-1" strike="noStrike">
              <a:latin typeface="Arial"/>
            </a:endParaRPr>
          </a:p>
        </p:txBody>
      </p:sp>
      <p:sp>
        <p:nvSpPr>
          <p:cNvPr id="486" name="CustomShape 4"/>
          <p:cNvSpPr/>
          <p:nvPr/>
        </p:nvSpPr>
        <p:spPr>
          <a:xfrm>
            <a:off x="5165640" y="1420560"/>
            <a:ext cx="3198240" cy="30369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i="1" lang="en-GB" sz="1400" spc="-1" strike="noStrike">
                <a:solidFill>
                  <a:srgbClr val="000000"/>
                </a:solidFill>
                <a:latin typeface="Arial"/>
                <a:ea typeface="DejaVu Sans"/>
              </a:rPr>
              <a:t>It’s all in the howl</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Wolves do howl at night, and these soulful calls have nothing to do with the moon. Their penetrating, hauntingly beautiful howl is a primary communication tool, both between lone wolves and their pack, as well as between packs.</a:t>
            </a:r>
            <a:endParaRPr b="0" lang="en-GB" sz="1400" spc="-1" strike="noStrike">
              <a:latin typeface="Arial"/>
            </a:endParaRPr>
          </a:p>
        </p:txBody>
      </p:sp>
      <p:pic>
        <p:nvPicPr>
          <p:cNvPr id="487" name="Picture 9" descr=""/>
          <p:cNvPicPr/>
          <p:nvPr/>
        </p:nvPicPr>
        <p:blipFill>
          <a:blip r:embed="rId1"/>
          <a:stretch/>
        </p:blipFill>
        <p:spPr>
          <a:xfrm>
            <a:off x="1789920" y="859320"/>
            <a:ext cx="2404080" cy="359604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
        <p:nvSpPr>
          <p:cNvPr id="488"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489" name="Picture 13" descr=""/>
          <p:cNvPicPr/>
          <p:nvPr/>
        </p:nvPicPr>
        <p:blipFill>
          <a:blip r:embed="rId2"/>
          <a:stretch/>
        </p:blipFill>
        <p:spPr>
          <a:xfrm>
            <a:off x="7787160" y="65160"/>
            <a:ext cx="1153800" cy="1051560"/>
          </a:xfrm>
          <a:prstGeom prst="rect">
            <a:avLst/>
          </a:prstGeom>
          <a:ln>
            <a:noFill/>
          </a:ln>
        </p:spPr>
      </p:pic>
      <p:sp>
        <p:nvSpPr>
          <p:cNvPr id="490"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91"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API FIRST APPROACH</a:t>
            </a:r>
            <a:endParaRPr b="0" lang="en-GB" sz="3600" spc="-1" strike="noStrike">
              <a:latin typeface="Arial"/>
            </a:endParaRPr>
          </a:p>
        </p:txBody>
      </p:sp>
      <p:sp>
        <p:nvSpPr>
          <p:cNvPr id="493"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04</a:t>
            </a:r>
            <a:endParaRPr b="0" lang="en-GB" sz="8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API first approach</a:t>
            </a:r>
            <a:endParaRPr b="0" lang="en-GB" sz="800" spc="-1" strike="noStrike">
              <a:latin typeface="Arial"/>
            </a:endParaRPr>
          </a:p>
        </p:txBody>
      </p:sp>
      <p:sp>
        <p:nvSpPr>
          <p:cNvPr id="495"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WHY API FIRST?</a:t>
            </a:r>
            <a:endParaRPr b="0" lang="en-GB" sz="2800" spc="-1" strike="noStrike">
              <a:latin typeface="Arial"/>
            </a:endParaRPr>
          </a:p>
        </p:txBody>
      </p:sp>
      <p:sp>
        <p:nvSpPr>
          <p:cNvPr id="496"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A7260FF4-7A77-401D-8360-33147AF8A7CE}" type="slidenum">
              <a:rPr b="0" lang="en-GB" sz="820" spc="-1" strike="noStrike">
                <a:solidFill>
                  <a:srgbClr val="000000"/>
                </a:solidFill>
                <a:latin typeface="Arial"/>
                <a:ea typeface="DejaVu Sans"/>
              </a:rPr>
              <a:t>1</a:t>
            </a:fld>
            <a:endParaRPr b="0" lang="en-GB" sz="820" spc="-1" strike="noStrike">
              <a:latin typeface="Arial"/>
            </a:endParaRPr>
          </a:p>
        </p:txBody>
      </p:sp>
      <p:sp>
        <p:nvSpPr>
          <p:cNvPr id="497"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272"/>
              </a:spcBef>
              <a:buClr>
                <a:srgbClr val="000000"/>
              </a:buClr>
              <a:buFont typeface="Wingdings" charset="2"/>
              <a:buChar char=""/>
            </a:pPr>
            <a:r>
              <a:rPr b="0" lang="en-GB" sz="1400" spc="-1" strike="noStrike">
                <a:solidFill>
                  <a:srgbClr val="000000"/>
                </a:solidFill>
                <a:latin typeface="Arial"/>
                <a:ea typeface="DejaVu Sans"/>
              </a:rPr>
              <a:t>In a world where speed-to-market holds a premium, why would you spend valuable building time to focus on the API first? Is it worth it? </a:t>
            </a:r>
            <a:endParaRPr b="0" lang="en-GB" sz="1400" spc="-1" strike="noStrike">
              <a:latin typeface="Arial"/>
            </a:endParaRPr>
          </a:p>
          <a:p>
            <a:pPr>
              <a:lnSpc>
                <a:spcPct val="90000"/>
              </a:lnSpc>
              <a:spcBef>
                <a:spcPts val="272"/>
              </a:spcBef>
            </a:pPr>
            <a:endParaRPr b="0" lang="en-GB" sz="1400" spc="-1" strike="noStrike">
              <a:latin typeface="Arial"/>
            </a:endParaRPr>
          </a:p>
          <a:p>
            <a:pPr marL="228600" indent="-227520">
              <a:lnSpc>
                <a:spcPct val="90000"/>
              </a:lnSpc>
              <a:spcBef>
                <a:spcPts val="272"/>
              </a:spcBef>
              <a:buClr>
                <a:srgbClr val="000000"/>
              </a:buClr>
              <a:buFont typeface="Wingdings" charset="2"/>
              <a:buChar char=""/>
            </a:pPr>
            <a:r>
              <a:rPr b="0" lang="en-GB" sz="1400" spc="-1" strike="noStrike">
                <a:solidFill>
                  <a:srgbClr val="000000"/>
                </a:solidFill>
                <a:latin typeface="Arial"/>
                <a:ea typeface="DejaVu Sans"/>
              </a:rPr>
              <a:t>There are several benefits for choosing this approach that potentially outweigh delaying your time-to-market.</a:t>
            </a:r>
            <a:endParaRPr b="0" lang="en-GB" sz="1400" spc="-1" strike="noStrike">
              <a:latin typeface="Arial"/>
            </a:endParaRPr>
          </a:p>
          <a:p>
            <a:pPr>
              <a:lnSpc>
                <a:spcPct val="90000"/>
              </a:lnSpc>
              <a:spcBef>
                <a:spcPts val="272"/>
              </a:spcBef>
            </a:pPr>
            <a:endParaRPr b="0" lang="en-GB" sz="1400" spc="-1" strike="noStrike">
              <a:latin typeface="Arial"/>
            </a:endParaRPr>
          </a:p>
          <a:p>
            <a:pPr marL="228600" indent="-227520">
              <a:lnSpc>
                <a:spcPct val="90000"/>
              </a:lnSpc>
              <a:spcBef>
                <a:spcPts val="272"/>
              </a:spcBef>
              <a:buClr>
                <a:srgbClr val="000000"/>
              </a:buClr>
              <a:buFont typeface="Wingdings" charset="2"/>
              <a:buChar char=""/>
            </a:pPr>
            <a:r>
              <a:rPr b="1" i="1" lang="en-GB" sz="1400" spc="-1" strike="noStrike">
                <a:solidFill>
                  <a:srgbClr val="000000"/>
                </a:solidFill>
                <a:latin typeface="Arial"/>
                <a:ea typeface="DejaVu Sans"/>
              </a:rPr>
              <a:t>Earlier validation:</a:t>
            </a:r>
            <a:r>
              <a:rPr b="0" lang="en-GB" sz="1400" spc="-1" strike="noStrike">
                <a:solidFill>
                  <a:srgbClr val="000000"/>
                </a:solidFill>
                <a:latin typeface="Arial"/>
                <a:ea typeface="DejaVu Sans"/>
              </a:rPr>
              <a:t> early feedback allows the team to adapt to new inputs while the cost is still low.</a:t>
            </a:r>
            <a:endParaRPr b="0" lang="en-GB" sz="1400" spc="-1" strike="noStrike">
              <a:latin typeface="Arial"/>
            </a:endParaRPr>
          </a:p>
          <a:p>
            <a:pPr>
              <a:lnSpc>
                <a:spcPct val="90000"/>
              </a:lnSpc>
              <a:spcBef>
                <a:spcPts val="272"/>
              </a:spcBef>
            </a:pPr>
            <a:endParaRPr b="0" lang="en-GB" sz="1400" spc="-1" strike="noStrike">
              <a:latin typeface="Arial"/>
            </a:endParaRPr>
          </a:p>
          <a:p>
            <a:pPr marL="228600" indent="-227520">
              <a:lnSpc>
                <a:spcPct val="90000"/>
              </a:lnSpc>
              <a:spcBef>
                <a:spcPts val="272"/>
              </a:spcBef>
              <a:buClr>
                <a:srgbClr val="000000"/>
              </a:buClr>
              <a:buFont typeface="Wingdings" charset="2"/>
              <a:buChar char=""/>
            </a:pPr>
            <a:r>
              <a:rPr b="1" i="1" lang="en-GB" sz="1400" spc="-1" strike="noStrike">
                <a:solidFill>
                  <a:srgbClr val="000000"/>
                </a:solidFill>
                <a:latin typeface="Arial"/>
                <a:ea typeface="DejaVu Sans"/>
              </a:rPr>
              <a:t>Clear abstraction layer:</a:t>
            </a:r>
            <a:r>
              <a:rPr b="0" lang="en-GB" sz="1400" spc="-1" strike="noStrike">
                <a:solidFill>
                  <a:srgbClr val="000000"/>
                </a:solidFill>
                <a:latin typeface="Arial"/>
                <a:ea typeface="DejaVu Sans"/>
              </a:rPr>
              <a:t> showing only the necessary details to the intended user hides internal complexity. </a:t>
            </a:r>
            <a:endParaRPr b="0" lang="en-GB" sz="1400" spc="-1" strike="noStrike">
              <a:latin typeface="Arial"/>
            </a:endParaRPr>
          </a:p>
          <a:p>
            <a:pPr>
              <a:lnSpc>
                <a:spcPct val="90000"/>
              </a:lnSpc>
              <a:spcBef>
                <a:spcPts val="272"/>
              </a:spcBef>
            </a:pPr>
            <a:endParaRPr b="0" lang="en-GB" sz="1400" spc="-1" strike="noStrike">
              <a:latin typeface="Arial"/>
            </a:endParaRPr>
          </a:p>
          <a:p>
            <a:pPr marL="228600" indent="-227520">
              <a:lnSpc>
                <a:spcPct val="90000"/>
              </a:lnSpc>
              <a:spcBef>
                <a:spcPts val="272"/>
              </a:spcBef>
              <a:buClr>
                <a:srgbClr val="000000"/>
              </a:buClr>
              <a:buFont typeface="Wingdings" charset="2"/>
              <a:buChar char=""/>
            </a:pPr>
            <a:r>
              <a:rPr b="1" i="1" lang="en-GB" sz="1400" spc="-1" strike="noStrike">
                <a:solidFill>
                  <a:srgbClr val="000000"/>
                </a:solidFill>
                <a:latin typeface="Arial"/>
                <a:ea typeface="DejaVu Sans"/>
              </a:rPr>
              <a:t>Decoupling dependencies:</a:t>
            </a:r>
            <a:r>
              <a:rPr b="0" lang="en-GB" sz="1400" spc="-1" strike="noStrike">
                <a:solidFill>
                  <a:srgbClr val="000000"/>
                </a:solidFill>
                <a:latin typeface="Arial"/>
                <a:ea typeface="DejaVu Sans"/>
              </a:rPr>
              <a:t> by having a contract between services, work can progress in parallel, independent of other teams.</a:t>
            </a:r>
            <a:endParaRPr b="0" lang="en-GB" sz="1400" spc="-1" strike="noStrike">
              <a:latin typeface="Arial"/>
            </a:endParaRPr>
          </a:p>
          <a:p>
            <a:pPr>
              <a:lnSpc>
                <a:spcPct val="90000"/>
              </a:lnSpc>
              <a:spcBef>
                <a:spcPts val="272"/>
              </a:spcBef>
            </a:pPr>
            <a:endParaRPr b="0" lang="en-GB" sz="1400" spc="-1" strike="noStrike">
              <a:latin typeface="Arial"/>
            </a:endParaRPr>
          </a:p>
          <a:p>
            <a:pPr marL="228600" indent="-227520">
              <a:lnSpc>
                <a:spcPct val="90000"/>
              </a:lnSpc>
              <a:spcBef>
                <a:spcPts val="272"/>
              </a:spcBef>
              <a:buClr>
                <a:srgbClr val="000000"/>
              </a:buClr>
              <a:buFont typeface="Wingdings" charset="2"/>
              <a:buChar char=""/>
            </a:pPr>
            <a:r>
              <a:rPr b="1" i="1" lang="en-GB" sz="1400" spc="-1" strike="noStrike">
                <a:solidFill>
                  <a:srgbClr val="000000"/>
                </a:solidFill>
                <a:latin typeface="Arial"/>
                <a:ea typeface="DejaVu Sans"/>
              </a:rPr>
              <a:t>Ensures the quality, predictability, and stability:</a:t>
            </a:r>
            <a:r>
              <a:rPr b="0" lang="en-GB" sz="1400" spc="-1" strike="noStrike">
                <a:solidFill>
                  <a:srgbClr val="000000"/>
                </a:solidFill>
                <a:latin typeface="Arial"/>
                <a:ea typeface="DejaVu Sans"/>
              </a:rPr>
              <a:t> to withstand web clients, mobile users and other developers.</a:t>
            </a:r>
            <a:endParaRPr b="0" lang="en-GB" sz="1400" spc="-1" strike="noStrike">
              <a:latin typeface="Arial"/>
            </a:endParaRPr>
          </a:p>
        </p:txBody>
      </p:sp>
      <p:sp>
        <p:nvSpPr>
          <p:cNvPr id="498"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49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0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501" name="CustomShape 8"/>
          <p:cNvSpPr/>
          <p:nvPr/>
        </p:nvSpPr>
        <p:spPr>
          <a:xfrm>
            <a:off x="7524000" y="150840"/>
            <a:ext cx="137376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200" spc="-1" strike="noStrike">
                <a:solidFill>
                  <a:srgbClr val="000000"/>
                </a:solidFill>
                <a:latin typeface="Arial"/>
                <a:ea typeface="DejaVu Sans"/>
              </a:rPr>
              <a:t>{API}</a:t>
            </a:r>
            <a:endParaRPr b="0" lang="en-GB" sz="3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API first approach</a:t>
            </a:r>
            <a:endParaRPr b="0" lang="en-GB" sz="800" spc="-1" strike="noStrike">
              <a:latin typeface="Arial"/>
            </a:endParaRPr>
          </a:p>
        </p:txBody>
      </p:sp>
      <p:sp>
        <p:nvSpPr>
          <p:cNvPr id="503"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REAL WORLD EXAMPLES</a:t>
            </a:r>
            <a:endParaRPr b="0" lang="en-GB" sz="2800" spc="-1" strike="noStrike">
              <a:latin typeface="Arial"/>
            </a:endParaRPr>
          </a:p>
        </p:txBody>
      </p:sp>
      <p:sp>
        <p:nvSpPr>
          <p:cNvPr id="504"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93C0C3FB-756A-4F73-AB6F-264EF958D4A7}" type="slidenum">
              <a:rPr b="0" lang="en-GB" sz="820" spc="-1" strike="noStrike">
                <a:solidFill>
                  <a:srgbClr val="000000"/>
                </a:solidFill>
                <a:latin typeface="Arial"/>
                <a:ea typeface="DejaVu Sans"/>
              </a:rPr>
              <a:t>1</a:t>
            </a:fld>
            <a:endParaRPr b="0" lang="en-GB" sz="820" spc="-1" strike="noStrike">
              <a:latin typeface="Arial"/>
            </a:endParaRPr>
          </a:p>
        </p:txBody>
      </p:sp>
      <p:sp>
        <p:nvSpPr>
          <p:cNvPr id="505" name="CustomShape 4"/>
          <p:cNvSpPr/>
          <p:nvPr/>
        </p:nvSpPr>
        <p:spPr>
          <a:xfrm>
            <a:off x="260640" y="65448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endParaRPr b="0" lang="en-GB" sz="1800" spc="-1" strike="noStrike">
              <a:latin typeface="Arial"/>
            </a:endParaRPr>
          </a:p>
          <a:p>
            <a:pPr>
              <a:lnSpc>
                <a:spcPct val="90000"/>
              </a:lnSpc>
              <a:spcBef>
                <a:spcPts val="1001"/>
              </a:spcBef>
            </a:pPr>
            <a:r>
              <a:rPr b="0" lang="en-GB" sz="1400" spc="-1" strike="noStrike">
                <a:solidFill>
                  <a:srgbClr val="000000"/>
                </a:solidFill>
                <a:latin typeface="Arial"/>
                <a:ea typeface="DejaVu Sans"/>
              </a:rPr>
              <a:t>Twilio’s unique API-first cloud platform is tailor-made to support an ecosystem of partners that are differentiated by the innovations they deliver for their customers. - Ron Huddleston, Twilio</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r>
              <a:rPr b="0" lang="en-GB" sz="1400" spc="-1" strike="noStrike">
                <a:solidFill>
                  <a:srgbClr val="000000"/>
                </a:solidFill>
                <a:latin typeface="Arial"/>
                <a:ea typeface="DejaVu Sans"/>
              </a:rPr>
              <a:t>Building a new Breaking News App in time for Elections with a cross-team effort of 4 teams in 3 different locations. Our main channel of communication was an API contract. Without it, we wouldn’t have made it in time.</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r>
              <a:rPr b="0" lang="en-GB" sz="1400" spc="-1" strike="noStrike">
                <a:solidFill>
                  <a:srgbClr val="000000"/>
                </a:solidFill>
                <a:latin typeface="Arial"/>
                <a:ea typeface="DejaVu Sans"/>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OpenAPI specs and intend to use it for any new projects from the start.</a:t>
            </a:r>
            <a:endParaRPr b="0" lang="en-GB" sz="1400" spc="-1" strike="noStrike">
              <a:latin typeface="Arial"/>
            </a:endParaRPr>
          </a:p>
        </p:txBody>
      </p:sp>
      <p:pic>
        <p:nvPicPr>
          <p:cNvPr id="506" name="Graphic 17" descr=""/>
          <p:cNvPicPr/>
          <p:nvPr/>
        </p:nvPicPr>
        <p:blipFill>
          <a:blip r:embed="rId1"/>
          <a:stretch/>
        </p:blipFill>
        <p:spPr>
          <a:xfrm>
            <a:off x="370800" y="1850040"/>
            <a:ext cx="943920" cy="267120"/>
          </a:xfrm>
          <a:prstGeom prst="rect">
            <a:avLst/>
          </a:prstGeom>
          <a:ln>
            <a:noFill/>
          </a:ln>
        </p:spPr>
      </p:pic>
      <p:pic>
        <p:nvPicPr>
          <p:cNvPr id="507" name="Picture 18" descr=""/>
          <p:cNvPicPr/>
          <p:nvPr/>
        </p:nvPicPr>
        <p:blipFill>
          <a:blip r:embed="rId2"/>
          <a:stretch/>
        </p:blipFill>
        <p:spPr>
          <a:xfrm>
            <a:off x="135000" y="486000"/>
            <a:ext cx="1458720" cy="672840"/>
          </a:xfrm>
          <a:prstGeom prst="rect">
            <a:avLst/>
          </a:prstGeom>
          <a:ln>
            <a:noFill/>
          </a:ln>
        </p:spPr>
      </p:pic>
      <p:pic>
        <p:nvPicPr>
          <p:cNvPr id="508" name="Picture 19" descr=""/>
          <p:cNvPicPr/>
          <p:nvPr/>
        </p:nvPicPr>
        <p:blipFill>
          <a:blip r:embed="rId3"/>
          <a:stretch/>
        </p:blipFill>
        <p:spPr>
          <a:xfrm>
            <a:off x="370800" y="3159360"/>
            <a:ext cx="771480" cy="586080"/>
          </a:xfrm>
          <a:prstGeom prst="rect">
            <a:avLst/>
          </a:prstGeom>
          <a:ln>
            <a:noFill/>
          </a:ln>
        </p:spPr>
      </p:pic>
      <p:sp>
        <p:nvSpPr>
          <p:cNvPr id="509"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510" name="CustomShape 6"/>
          <p:cNvSpPr/>
          <p:nvPr/>
        </p:nvSpPr>
        <p:spPr>
          <a:xfrm>
            <a:off x="7524000" y="150840"/>
            <a:ext cx="137376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200" spc="-1" strike="noStrike">
                <a:solidFill>
                  <a:srgbClr val="000000"/>
                </a:solidFill>
                <a:latin typeface="Arial"/>
                <a:ea typeface="DejaVu Sans"/>
              </a:rPr>
              <a:t>{API}</a:t>
            </a:r>
            <a:endParaRPr b="0" lang="en-GB" sz="3200" spc="-1" strike="noStrike">
              <a:latin typeface="Arial"/>
            </a:endParaRPr>
          </a:p>
        </p:txBody>
      </p:sp>
      <p:sp>
        <p:nvSpPr>
          <p:cNvPr id="511"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12"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YOUR API IS YOUR CONTRACT</a:t>
            </a:r>
            <a:endParaRPr b="0" lang="en-GB" sz="3600" spc="-1" strike="noStrike">
              <a:latin typeface="Arial"/>
            </a:endParaRPr>
          </a:p>
        </p:txBody>
      </p:sp>
      <p:sp>
        <p:nvSpPr>
          <p:cNvPr id="514"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05</a:t>
            </a:r>
            <a:endParaRPr b="0" lang="en-GB" sz="8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29592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Your API is your contract</a:t>
            </a:r>
            <a:endParaRPr b="0" lang="en-GB" sz="800" spc="-1" strike="noStrike">
              <a:latin typeface="Arial"/>
            </a:endParaRPr>
          </a:p>
        </p:txBody>
      </p:sp>
      <p:sp>
        <p:nvSpPr>
          <p:cNvPr id="516"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WHAT IS AN API CONTRACT?</a:t>
            </a:r>
            <a:endParaRPr b="0" lang="en-GB" sz="2800" spc="-1" strike="noStrike">
              <a:latin typeface="Arial"/>
            </a:endParaRPr>
          </a:p>
        </p:txBody>
      </p:sp>
      <p:sp>
        <p:nvSpPr>
          <p:cNvPr id="517"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F8C31C42-74B2-4E15-9766-E8F327AD505A}" type="slidenum">
              <a:rPr b="0" lang="en-GB" sz="820" spc="-1" strike="noStrike">
                <a:solidFill>
                  <a:srgbClr val="000000"/>
                </a:solidFill>
                <a:latin typeface="Arial"/>
                <a:ea typeface="DejaVu Sans"/>
              </a:rPr>
              <a:t>1</a:t>
            </a:fld>
            <a:endParaRPr b="0" lang="en-GB" sz="820" spc="-1" strike="noStrike">
              <a:latin typeface="Arial"/>
            </a:endParaRPr>
          </a:p>
        </p:txBody>
      </p:sp>
      <p:sp>
        <p:nvSpPr>
          <p:cNvPr id="518"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 shared articulation of what an API does in both machine and human readable format.</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Uses tools such as OpenAPI to describe the requests and responses of each API functionality offered.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It is something that both API provider and consumer agree upon, and get to work developing, delivering, and then integrating and consuming - for an agreed upon price.</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An API contract helps mitigate change, or at least communicates it.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Providing an OpenAPI spec of each new version ahead of time, reduces the amount of uncertainty and allows consumers to review the API contract before they commit to integrating with it. </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519"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20" name="Picture 13" descr=""/>
          <p:cNvPicPr/>
          <p:nvPr/>
        </p:nvPicPr>
        <p:blipFill>
          <a:blip r:embed="rId1"/>
          <a:stretch/>
        </p:blipFill>
        <p:spPr>
          <a:xfrm>
            <a:off x="8027280" y="141480"/>
            <a:ext cx="864000" cy="865800"/>
          </a:xfrm>
          <a:prstGeom prst="rect">
            <a:avLst/>
          </a:prstGeom>
          <a:ln>
            <a:noFill/>
          </a:ln>
        </p:spPr>
      </p:pic>
      <p:pic>
        <p:nvPicPr>
          <p:cNvPr id="521" name="Graphic 14" descr=""/>
          <p:cNvPicPr/>
          <p:nvPr/>
        </p:nvPicPr>
        <p:blipFill>
          <a:blip r:embed="rId2"/>
          <a:stretch/>
        </p:blipFill>
        <p:spPr>
          <a:xfrm>
            <a:off x="7710120" y="356040"/>
            <a:ext cx="371880" cy="371880"/>
          </a:xfrm>
          <a:prstGeom prst="rect">
            <a:avLst/>
          </a:prstGeom>
          <a:ln>
            <a:noFill/>
          </a:ln>
        </p:spPr>
      </p:pic>
      <p:pic>
        <p:nvPicPr>
          <p:cNvPr id="522" name="Graphic 15" descr=""/>
          <p:cNvPicPr/>
          <p:nvPr/>
        </p:nvPicPr>
        <p:blipFill>
          <a:blip r:embed="rId3"/>
          <a:stretch/>
        </p:blipFill>
        <p:spPr>
          <a:xfrm>
            <a:off x="7710120" y="107280"/>
            <a:ext cx="371880" cy="371880"/>
          </a:xfrm>
          <a:prstGeom prst="rect">
            <a:avLst/>
          </a:prstGeom>
          <a:ln>
            <a:noFill/>
          </a:ln>
        </p:spPr>
      </p:pic>
      <p:sp>
        <p:nvSpPr>
          <p:cNvPr id="523"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24"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05640" y="478620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Your API is your contract</a:t>
            </a:r>
            <a:endParaRPr b="0" lang="en-GB" sz="800" spc="-1" strike="noStrike">
              <a:latin typeface="Arial"/>
            </a:endParaRPr>
          </a:p>
        </p:txBody>
      </p:sp>
      <p:sp>
        <p:nvSpPr>
          <p:cNvPr id="526"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WHAT IS AN API CONTRACT?</a:t>
            </a:r>
            <a:endParaRPr b="0" lang="en-GB" sz="2800" spc="-1" strike="noStrike">
              <a:latin typeface="Arial"/>
            </a:endParaRPr>
          </a:p>
        </p:txBody>
      </p:sp>
      <p:sp>
        <p:nvSpPr>
          <p:cNvPr id="527"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4CB8E0FC-11CF-4298-8793-4EE0B2D5BA55}" type="slidenum">
              <a:rPr b="0" lang="en-GB" sz="820" spc="-1" strike="noStrike">
                <a:solidFill>
                  <a:srgbClr val="000000"/>
                </a:solidFill>
                <a:latin typeface="Arial"/>
                <a:ea typeface="DejaVu Sans"/>
              </a:rPr>
              <a:t>1</a:t>
            </a:fld>
            <a:endParaRPr b="0" lang="en-GB" sz="820" spc="-1" strike="noStrike">
              <a:latin typeface="Arial"/>
            </a:endParaRPr>
          </a:p>
        </p:txBody>
      </p:sp>
      <p:sp>
        <p:nvSpPr>
          <p:cNvPr id="528"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Sadly, an API contract is often wielded in the name of all of these things, but there really is very little accountability or enforcement when it comes to API contracts.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It is 100% up to the API provider to follow through and live up to the contract, with very little an API consumer can do if the contract isn’t met.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Which can result in badly behaved API providers, as well as monstrous API consumers. </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529" name="CustomShape 5"/>
          <p:cNvSpPr/>
          <p:nvPr/>
        </p:nvSpPr>
        <p:spPr>
          <a:xfrm>
            <a:off x="403920" y="4877280"/>
            <a:ext cx="360" cy="360"/>
          </a:xfrm>
          <a:prstGeom prst="rect">
            <a:avLst/>
          </a:prstGeom>
          <a:noFill/>
          <a:ln>
            <a:noFill/>
          </a:ln>
        </p:spPr>
        <p:style>
          <a:lnRef idx="0"/>
          <a:fillRef idx="0"/>
          <a:effectRef idx="0"/>
          <a:fontRef idx="minor"/>
        </p:style>
      </p:sp>
      <p:sp>
        <p:nvSpPr>
          <p:cNvPr id="530" name="CustomShape 6"/>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31" name="Picture 14" descr=""/>
          <p:cNvPicPr/>
          <p:nvPr/>
        </p:nvPicPr>
        <p:blipFill>
          <a:blip r:embed="rId1"/>
          <a:stretch/>
        </p:blipFill>
        <p:spPr>
          <a:xfrm>
            <a:off x="8027280" y="141480"/>
            <a:ext cx="864000" cy="865800"/>
          </a:xfrm>
          <a:prstGeom prst="rect">
            <a:avLst/>
          </a:prstGeom>
          <a:ln>
            <a:noFill/>
          </a:ln>
        </p:spPr>
      </p:pic>
      <p:pic>
        <p:nvPicPr>
          <p:cNvPr id="532" name="Graphic 15" descr=""/>
          <p:cNvPicPr/>
          <p:nvPr/>
        </p:nvPicPr>
        <p:blipFill>
          <a:blip r:embed="rId2"/>
          <a:stretch/>
        </p:blipFill>
        <p:spPr>
          <a:xfrm>
            <a:off x="7710120" y="356040"/>
            <a:ext cx="371880" cy="371880"/>
          </a:xfrm>
          <a:prstGeom prst="rect">
            <a:avLst/>
          </a:prstGeom>
          <a:ln>
            <a:noFill/>
          </a:ln>
        </p:spPr>
      </p:pic>
      <p:pic>
        <p:nvPicPr>
          <p:cNvPr id="533" name="Graphic 16" descr=""/>
          <p:cNvPicPr/>
          <p:nvPr/>
        </p:nvPicPr>
        <p:blipFill>
          <a:blip r:embed="rId3"/>
          <a:stretch/>
        </p:blipFill>
        <p:spPr>
          <a:xfrm>
            <a:off x="7710120" y="107280"/>
            <a:ext cx="371880" cy="371880"/>
          </a:xfrm>
          <a:prstGeom prst="rect">
            <a:avLst/>
          </a:prstGeom>
          <a:ln>
            <a:noFill/>
          </a:ln>
        </p:spPr>
      </p:pic>
      <p:sp>
        <p:nvSpPr>
          <p:cNvPr id="534"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35"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CONTRACT FIRST DEVELOPMENT</a:t>
            </a:r>
            <a:endParaRPr b="0" lang="en-GB" sz="3600" spc="-1" strike="noStrike">
              <a:latin typeface="Arial"/>
            </a:endParaRPr>
          </a:p>
        </p:txBody>
      </p:sp>
      <p:sp>
        <p:nvSpPr>
          <p:cNvPr id="537"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06</a:t>
            </a:r>
            <a:endParaRPr b="0" lang="en-GB" sz="8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CustomShape 1"/>
          <p:cNvSpPr/>
          <p:nvPr/>
        </p:nvSpPr>
        <p:spPr>
          <a:xfrm>
            <a:off x="29592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Contract first development</a:t>
            </a:r>
            <a:endParaRPr b="0" lang="en-GB" sz="800" spc="-1" strike="noStrike">
              <a:latin typeface="Arial"/>
            </a:endParaRPr>
          </a:p>
        </p:txBody>
      </p:sp>
      <p:sp>
        <p:nvSpPr>
          <p:cNvPr id="539"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WHAT IS CONTRACT FIRST DEVELOPMENT?</a:t>
            </a:r>
            <a:endParaRPr b="0" lang="en-GB" sz="2800" spc="-1" strike="noStrike">
              <a:latin typeface="Arial"/>
            </a:endParaRPr>
          </a:p>
        </p:txBody>
      </p:sp>
      <p:sp>
        <p:nvSpPr>
          <p:cNvPr id="540"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C689B4CD-7E6B-4981-A089-F3770D44FC01}" type="slidenum">
              <a:rPr b="0" lang="en-GB" sz="820" spc="-1" strike="noStrike">
                <a:solidFill>
                  <a:srgbClr val="000000"/>
                </a:solidFill>
                <a:latin typeface="Arial"/>
                <a:ea typeface="DejaVu Sans"/>
              </a:rPr>
              <a:t>1</a:t>
            </a:fld>
            <a:endParaRPr b="0" lang="en-GB" sz="820" spc="-1" strike="noStrike">
              <a:latin typeface="Arial"/>
            </a:endParaRPr>
          </a:p>
        </p:txBody>
      </p:sp>
      <p:sp>
        <p:nvSpPr>
          <p:cNvPr id="541"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Contract First Development is about making your intent clear across team members and external teams.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By using a tool like OpenAPI we define our programming API clearly at the outset.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We also update the contract before implementing changes to the code.</a:t>
            </a:r>
            <a:endParaRPr b="0" lang="en-GB" sz="1400" spc="-1" strike="noStrike">
              <a:latin typeface="Arial"/>
            </a:endParaRPr>
          </a:p>
          <a:p>
            <a:pPr>
              <a:lnSpc>
                <a:spcPct val="90000"/>
              </a:lnSpc>
              <a:spcBef>
                <a:spcPts val="1001"/>
              </a:spcBef>
            </a:pPr>
            <a:endParaRPr b="0" lang="en-GB" sz="1400" spc="-1" strike="noStrike">
              <a:latin typeface="Arial"/>
            </a:endParaRPr>
          </a:p>
        </p:txBody>
      </p:sp>
      <p:pic>
        <p:nvPicPr>
          <p:cNvPr id="542" name="Picture 10" descr=""/>
          <p:cNvPicPr/>
          <p:nvPr/>
        </p:nvPicPr>
        <p:blipFill>
          <a:blip r:embed="rId1"/>
          <a:stretch/>
        </p:blipFill>
        <p:spPr>
          <a:xfrm>
            <a:off x="6235200" y="2242800"/>
            <a:ext cx="2483280" cy="2494800"/>
          </a:xfrm>
          <a:prstGeom prst="rect">
            <a:avLst/>
          </a:prstGeom>
          <a:ln>
            <a:noFill/>
          </a:ln>
        </p:spPr>
      </p:pic>
      <p:sp>
        <p:nvSpPr>
          <p:cNvPr id="543" name="CustomShape 5"/>
          <p:cNvSpPr/>
          <p:nvPr/>
        </p:nvSpPr>
        <p:spPr>
          <a:xfrm rot="18855600">
            <a:off x="6592320" y="2631240"/>
            <a:ext cx="208080" cy="181440"/>
          </a:xfrm>
          <a:prstGeom prst="heart">
            <a:avLst/>
          </a:prstGeom>
          <a:solidFill>
            <a:srgbClr val="70267d"/>
          </a:solidFill>
          <a:ln>
            <a:solidFill>
              <a:srgbClr val="70267d"/>
            </a:solidFill>
            <a:round/>
          </a:ln>
        </p:spPr>
        <p:style>
          <a:lnRef idx="2">
            <a:schemeClr val="accent1">
              <a:shade val="50000"/>
            </a:schemeClr>
          </a:lnRef>
          <a:fillRef idx="1">
            <a:schemeClr val="accent1"/>
          </a:fillRef>
          <a:effectRef idx="0">
            <a:schemeClr val="accent1"/>
          </a:effectRef>
          <a:fontRef idx="minor"/>
        </p:style>
      </p:sp>
      <p:sp>
        <p:nvSpPr>
          <p:cNvPr id="544" name="CustomShape 6"/>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45" name="Picture 15" descr=""/>
          <p:cNvPicPr/>
          <p:nvPr/>
        </p:nvPicPr>
        <p:blipFill>
          <a:blip r:embed="rId2"/>
          <a:stretch/>
        </p:blipFill>
        <p:spPr>
          <a:xfrm>
            <a:off x="8027280" y="141480"/>
            <a:ext cx="864000" cy="865800"/>
          </a:xfrm>
          <a:prstGeom prst="rect">
            <a:avLst/>
          </a:prstGeom>
          <a:ln>
            <a:noFill/>
          </a:ln>
        </p:spPr>
      </p:pic>
      <p:pic>
        <p:nvPicPr>
          <p:cNvPr id="546" name="Graphic 16" descr=""/>
          <p:cNvPicPr/>
          <p:nvPr/>
        </p:nvPicPr>
        <p:blipFill>
          <a:blip r:embed="rId3"/>
          <a:stretch/>
        </p:blipFill>
        <p:spPr>
          <a:xfrm>
            <a:off x="7710120" y="356040"/>
            <a:ext cx="371880" cy="371880"/>
          </a:xfrm>
          <a:prstGeom prst="rect">
            <a:avLst/>
          </a:prstGeom>
          <a:ln>
            <a:noFill/>
          </a:ln>
        </p:spPr>
      </p:pic>
      <p:pic>
        <p:nvPicPr>
          <p:cNvPr id="547" name="Graphic 17" descr=""/>
          <p:cNvPicPr/>
          <p:nvPr/>
        </p:nvPicPr>
        <p:blipFill>
          <a:blip r:embed="rId4"/>
          <a:stretch/>
        </p:blipFill>
        <p:spPr>
          <a:xfrm>
            <a:off x="7710120" y="107280"/>
            <a:ext cx="371880" cy="371880"/>
          </a:xfrm>
          <a:prstGeom prst="rect">
            <a:avLst/>
          </a:prstGeom>
          <a:ln>
            <a:noFill/>
          </a:ln>
        </p:spPr>
      </p:pic>
      <p:sp>
        <p:nvSpPr>
          <p:cNvPr id="548"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49"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305640" y="478620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Contract first development</a:t>
            </a:r>
            <a:endParaRPr b="0" lang="en-GB" sz="800" spc="-1" strike="noStrike">
              <a:latin typeface="Arial"/>
            </a:endParaRPr>
          </a:p>
        </p:txBody>
      </p:sp>
      <p:sp>
        <p:nvSpPr>
          <p:cNvPr id="551"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WHAT IS THIS CONTRACT TESTING THING?</a:t>
            </a:r>
            <a:endParaRPr b="0" lang="en-GB" sz="2800" spc="-1" strike="noStrike">
              <a:latin typeface="Arial"/>
            </a:endParaRPr>
          </a:p>
        </p:txBody>
      </p:sp>
      <p:sp>
        <p:nvSpPr>
          <p:cNvPr id="552"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2F9716CA-1E1F-4144-B05F-CAA3B881D346}" type="slidenum">
              <a:rPr b="0" lang="en-GB" sz="820" spc="-1" strike="noStrike">
                <a:solidFill>
                  <a:srgbClr val="000000"/>
                </a:solidFill>
                <a:latin typeface="Arial"/>
                <a:ea typeface="DejaVu Sans"/>
              </a:rPr>
              <a:t>1</a:t>
            </a:fld>
            <a:endParaRPr b="0" lang="en-GB" sz="820" spc="-1" strike="noStrike">
              <a:latin typeface="Arial"/>
            </a:endParaRPr>
          </a:p>
        </p:txBody>
      </p:sp>
      <p:sp>
        <p:nvSpPr>
          <p:cNvPr id="553"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This is the way we enforce and govern our contracts.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When compared to E2E testing approaches, contract testing enables you to create consistent curves in your pipeline speed and complexity that look more like the chart below, whilst maintaining many of the safety guarantees of E2E tests.</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endParaRPr b="0" lang="en-GB" sz="1400" spc="-1" strike="noStrike">
              <a:latin typeface="Arial"/>
            </a:endParaRPr>
          </a:p>
        </p:txBody>
      </p:sp>
      <p:pic>
        <p:nvPicPr>
          <p:cNvPr id="554" name="Graphic 11" descr=""/>
          <p:cNvPicPr/>
          <p:nvPr/>
        </p:nvPicPr>
        <p:blipFill>
          <a:blip r:embed="rId1"/>
          <a:stretch/>
        </p:blipFill>
        <p:spPr>
          <a:xfrm>
            <a:off x="2053800" y="2463120"/>
            <a:ext cx="5034240" cy="1935720"/>
          </a:xfrm>
          <a:prstGeom prst="rect">
            <a:avLst/>
          </a:prstGeom>
          <a:ln>
            <a:noFill/>
          </a:ln>
        </p:spPr>
      </p:pic>
      <p:sp>
        <p:nvSpPr>
          <p:cNvPr id="555"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56" name="Picture 15" descr=""/>
          <p:cNvPicPr/>
          <p:nvPr/>
        </p:nvPicPr>
        <p:blipFill>
          <a:blip r:embed="rId2"/>
          <a:stretch/>
        </p:blipFill>
        <p:spPr>
          <a:xfrm>
            <a:off x="8027280" y="141480"/>
            <a:ext cx="864000" cy="865800"/>
          </a:xfrm>
          <a:prstGeom prst="rect">
            <a:avLst/>
          </a:prstGeom>
          <a:ln>
            <a:noFill/>
          </a:ln>
        </p:spPr>
      </p:pic>
      <p:pic>
        <p:nvPicPr>
          <p:cNvPr id="557" name="Graphic 16" descr=""/>
          <p:cNvPicPr/>
          <p:nvPr/>
        </p:nvPicPr>
        <p:blipFill>
          <a:blip r:embed="rId3"/>
          <a:stretch/>
        </p:blipFill>
        <p:spPr>
          <a:xfrm>
            <a:off x="7710120" y="356040"/>
            <a:ext cx="371880" cy="371880"/>
          </a:xfrm>
          <a:prstGeom prst="rect">
            <a:avLst/>
          </a:prstGeom>
          <a:ln>
            <a:noFill/>
          </a:ln>
        </p:spPr>
      </p:pic>
      <p:pic>
        <p:nvPicPr>
          <p:cNvPr id="558" name="Graphic 17" descr=""/>
          <p:cNvPicPr/>
          <p:nvPr/>
        </p:nvPicPr>
        <p:blipFill>
          <a:blip r:embed="rId4"/>
          <a:stretch/>
        </p:blipFill>
        <p:spPr>
          <a:xfrm>
            <a:off x="7710120" y="107280"/>
            <a:ext cx="371880" cy="371880"/>
          </a:xfrm>
          <a:prstGeom prst="rect">
            <a:avLst/>
          </a:prstGeom>
          <a:ln>
            <a:noFill/>
          </a:ln>
        </p:spPr>
      </p:pic>
      <p:sp>
        <p:nvSpPr>
          <p:cNvPr id="55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6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2519280" y="1761840"/>
            <a:ext cx="6317640" cy="2753280"/>
          </a:xfrm>
          <a:prstGeom prst="rect">
            <a:avLst/>
          </a:prstGeom>
          <a:noFill/>
          <a:ln>
            <a:noFill/>
          </a:ln>
        </p:spPr>
        <p:style>
          <a:lnRef idx="0"/>
          <a:fillRef idx="0"/>
          <a:effectRef idx="0"/>
          <a:fontRef idx="minor"/>
        </p:style>
        <p:txBody>
          <a:bodyPr lIns="0" rIns="0" tIns="0" bIns="0">
            <a:normAutofit/>
          </a:bodyPr>
          <a:p>
            <a:pPr marL="405000" indent="-403920">
              <a:lnSpc>
                <a:spcPct val="90000"/>
              </a:lnSpc>
              <a:spcBef>
                <a:spcPts val="1500"/>
              </a:spcBef>
              <a:spcAft>
                <a:spcPts val="300"/>
              </a:spcAft>
            </a:pPr>
            <a:r>
              <a:rPr b="1" lang="en-GB" sz="1400" spc="-1" strike="noStrike">
                <a:solidFill>
                  <a:srgbClr val="4f81bd"/>
                </a:solidFill>
                <a:latin typeface="Arial"/>
                <a:ea typeface="DejaVu Sans"/>
              </a:rPr>
              <a:t>01</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 INTRODUCTION</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02</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DESIGN FIRST VS. CODE FIRST</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03</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 CHOOSING THE RIGHT APPROACH FOR YOUR API</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04</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API FIRST APPROACH</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05</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 YOUR API IS YOUR CONTRACT</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06</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 CONTRACT FIRST DEV</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07</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TOOLING</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08</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DEMO</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09</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RECAP</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10</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REFERENCES</a:t>
            </a:r>
            <a:endParaRPr b="0" lang="en-GB" sz="1400" spc="-1" strike="noStrike">
              <a:latin typeface="Arial"/>
            </a:endParaRPr>
          </a:p>
          <a:p>
            <a:pPr marL="405000" indent="-403920">
              <a:lnSpc>
                <a:spcPct val="90000"/>
              </a:lnSpc>
              <a:spcBef>
                <a:spcPts val="1500"/>
              </a:spcBef>
              <a:spcAft>
                <a:spcPts val="300"/>
              </a:spcAft>
            </a:pPr>
            <a:r>
              <a:rPr b="1" lang="en-GB" sz="1400" spc="-1" strike="noStrike">
                <a:solidFill>
                  <a:srgbClr val="4f81bd"/>
                </a:solidFill>
                <a:latin typeface="Arial"/>
                <a:ea typeface="DejaVu Sans"/>
              </a:rPr>
              <a:t>11</a:t>
            </a:r>
            <a:r>
              <a:rPr b="0" lang="en-GB" sz="1400" spc="-1" strike="noStrike">
                <a:solidFill>
                  <a:srgbClr val="000000"/>
                </a:solidFill>
                <a:latin typeface="Arial"/>
                <a:ea typeface="DejaVu Sans"/>
              </a:rPr>
              <a:t>	</a:t>
            </a:r>
            <a:r>
              <a:rPr b="0" lang="en-GB" sz="1400" spc="-1" strike="noStrike">
                <a:solidFill>
                  <a:srgbClr val="000000"/>
                </a:solidFill>
                <a:latin typeface="Arial"/>
                <a:ea typeface="DejaVu Sans"/>
              </a:rPr>
              <a:t>QUESTIONS</a:t>
            </a:r>
            <a:endParaRPr b="0" lang="en-GB" sz="1400" spc="-1" strike="noStrike">
              <a:latin typeface="Arial"/>
            </a:endParaRPr>
          </a:p>
        </p:txBody>
      </p:sp>
      <p:sp>
        <p:nvSpPr>
          <p:cNvPr id="313" name="CustomShape 2"/>
          <p:cNvSpPr/>
          <p:nvPr/>
        </p:nvSpPr>
        <p:spPr>
          <a:xfrm>
            <a:off x="305640" y="4623840"/>
            <a:ext cx="8530920" cy="160920"/>
          </a:xfrm>
          <a:prstGeom prst="rect">
            <a:avLst/>
          </a:prstGeom>
          <a:noFill/>
          <a:ln>
            <a:solidFill>
              <a:srgbClr val="000000"/>
            </a:solidFill>
          </a:ln>
        </p:spPr>
        <p:style>
          <a:lnRef idx="0"/>
          <a:fillRef idx="0"/>
          <a:effectRef idx="0"/>
          <a:fontRef idx="minor"/>
        </p:style>
      </p:sp>
      <p:sp>
        <p:nvSpPr>
          <p:cNvPr id="314" name="CustomShape 3"/>
          <p:cNvSpPr/>
          <p:nvPr/>
        </p:nvSpPr>
        <p:spPr>
          <a:xfrm>
            <a:off x="537480" y="789480"/>
            <a:ext cx="8299800" cy="484920"/>
          </a:xfrm>
          <a:prstGeom prst="rect">
            <a:avLst/>
          </a:prstGeom>
          <a:noFill/>
          <a:ln>
            <a:noFill/>
          </a:ln>
        </p:spPr>
        <p:style>
          <a:lnRef idx="0"/>
          <a:fillRef idx="0"/>
          <a:effectRef idx="0"/>
          <a:fontRef idx="minor"/>
        </p:style>
        <p:txBody>
          <a:bodyPr lIns="0" rIns="0" tIns="54000" bIns="0" anchor="ctr"/>
          <a:p>
            <a:pPr>
              <a:lnSpc>
                <a:spcPct val="90000"/>
              </a:lnSpc>
            </a:pPr>
            <a:r>
              <a:rPr b="1" lang="en-GB" sz="3200" spc="-1" strike="noStrike">
                <a:solidFill>
                  <a:srgbClr val="4f81bd"/>
                </a:solidFill>
                <a:latin typeface="Arial"/>
                <a:ea typeface="DejaVu Sans"/>
              </a:rPr>
              <a:t>Agenda</a:t>
            </a:r>
            <a:endParaRPr b="0" lang="en-GB" sz="3200" spc="-1" strike="noStrike">
              <a:latin typeface="Arial"/>
            </a:endParaRPr>
          </a:p>
        </p:txBody>
      </p:sp>
      <p:sp>
        <p:nvSpPr>
          <p:cNvPr id="315" name="CustomShape 4"/>
          <p:cNvSpPr/>
          <p:nvPr/>
        </p:nvSpPr>
        <p:spPr>
          <a:xfrm>
            <a:off x="306360" y="303480"/>
            <a:ext cx="8530920" cy="214920"/>
          </a:xfrm>
          <a:prstGeom prst="rect">
            <a:avLst/>
          </a:prstGeom>
          <a:noFill/>
          <a:ln>
            <a:solidFill>
              <a:srgbClr val="000000"/>
            </a:solidFill>
          </a:ln>
        </p:spPr>
        <p:style>
          <a:lnRef idx="0"/>
          <a:fillRef idx="0"/>
          <a:effectRef idx="0"/>
          <a:fontRef idx="minor"/>
        </p:style>
      </p:sp>
      <p:sp>
        <p:nvSpPr>
          <p:cNvPr id="316" name="CustomShape 5"/>
          <p:cNvSpPr/>
          <p:nvPr/>
        </p:nvSpPr>
        <p:spPr>
          <a:xfrm>
            <a:off x="6555600" y="4685040"/>
            <a:ext cx="2129040" cy="353160"/>
          </a:xfrm>
          <a:prstGeom prst="rect">
            <a:avLst/>
          </a:prstGeom>
          <a:noFill/>
          <a:ln>
            <a:noFill/>
          </a:ln>
        </p:spPr>
        <p:style>
          <a:lnRef idx="0"/>
          <a:fillRef idx="0"/>
          <a:effectRef idx="0"/>
          <a:fontRef idx="minor"/>
        </p:style>
        <p:txBody>
          <a:bodyPr lIns="0" rIns="0" tIns="0" bIns="0"/>
          <a:p>
            <a:pPr algn="ctr">
              <a:lnSpc>
                <a:spcPct val="100000"/>
              </a:lnSpc>
            </a:pPr>
            <a:fld id="{CE0BD860-E192-4C75-BEAD-4303D58BBF4B}" type="slidenum">
              <a:rPr b="0" lang="en-GB" sz="800" spc="-1" strike="noStrike">
                <a:solidFill>
                  <a:srgbClr val="000000"/>
                </a:solidFill>
                <a:latin typeface="Arial"/>
                <a:ea typeface="DejaVu Sans"/>
              </a:rPr>
              <a:t>1</a:t>
            </a:fld>
            <a:endParaRPr b="0" lang="en-GB" sz="800" spc="-1" strike="noStrike">
              <a:latin typeface="Arial"/>
            </a:endParaRPr>
          </a:p>
        </p:txBody>
      </p:sp>
      <p:sp>
        <p:nvSpPr>
          <p:cNvPr id="317" name="CustomShape 6"/>
          <p:cNvSpPr/>
          <p:nvPr/>
        </p:nvSpPr>
        <p:spPr>
          <a:xfrm>
            <a:off x="305280" y="4758840"/>
            <a:ext cx="8530560" cy="160920"/>
          </a:xfrm>
          <a:prstGeom prst="rect">
            <a:avLst/>
          </a:prstGeom>
          <a:noFill/>
          <a:ln>
            <a:solidFill>
              <a:schemeClr val="tx1">
                <a:alpha val="0"/>
              </a:schemeClr>
            </a:solidFill>
          </a:ln>
        </p:spPr>
        <p:style>
          <a:lnRef idx="0"/>
          <a:fillRef idx="0"/>
          <a:effectRef idx="0"/>
          <a:fontRef idx="minor"/>
        </p:style>
        <p:txBody>
          <a:bodyPr lIns="0" rIns="0" tIns="0" bIns="0" anchor="b"/>
          <a:p>
            <a:pPr>
              <a:lnSpc>
                <a:spcPct val="100000"/>
              </a:lnSpc>
            </a:pPr>
            <a:r>
              <a:rPr b="0" lang="en-GB" sz="680" spc="-1" strike="noStrike">
                <a:solidFill>
                  <a:srgbClr val="000000"/>
                </a:solidFill>
                <a:latin typeface="Arial"/>
                <a:ea typeface="DejaVu Sans"/>
              </a:rPr>
              <a:t>OpenAPI Contract Validation</a:t>
            </a:r>
            <a:endParaRPr b="0" lang="en-GB" sz="680" spc="-1" strike="noStrike">
              <a:latin typeface="Arial"/>
            </a:endParaRPr>
          </a:p>
        </p:txBody>
      </p:sp>
      <p:sp>
        <p:nvSpPr>
          <p:cNvPr id="318"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19"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Contract first development</a:t>
            </a:r>
            <a:endParaRPr b="0" lang="en-GB" sz="800" spc="-1" strike="noStrike">
              <a:latin typeface="Arial"/>
            </a:endParaRPr>
          </a:p>
        </p:txBody>
      </p:sp>
      <p:sp>
        <p:nvSpPr>
          <p:cNvPr id="56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CONVINCE ME</a:t>
            </a:r>
            <a:endParaRPr b="0" lang="en-GB" sz="2800" spc="-1" strike="noStrike">
              <a:latin typeface="Arial"/>
            </a:endParaRPr>
          </a:p>
        </p:txBody>
      </p:sp>
      <p:sp>
        <p:nvSpPr>
          <p:cNvPr id="56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F4884D3A-72F3-4946-9F60-33D3B34FA735}" type="slidenum">
              <a:rPr b="0" lang="en-GB" sz="820" spc="-1" strike="noStrike">
                <a:solidFill>
                  <a:srgbClr val="000000"/>
                </a:solidFill>
                <a:latin typeface="Arial"/>
                <a:ea typeface="DejaVu Sans"/>
              </a:rPr>
              <a:t>1</a:t>
            </a:fld>
            <a:endParaRPr b="0" lang="en-GB" sz="820" spc="-1" strike="noStrike">
              <a:latin typeface="Arial"/>
            </a:endParaRPr>
          </a:p>
        </p:txBody>
      </p:sp>
      <p:sp>
        <p:nvSpPr>
          <p:cNvPr id="564"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The main thing that any organisation cares about when it comes to software development is cost.</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When building a product, your time is probably the biggest cost to an organisation. </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There will be initial overhead in learning how to use contract tests and integrating them into your build pipeline.</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Using contract tests in conjunction with, or as a replacement for traditional end-to-end tests will be cheaper in the long run.</a:t>
            </a:r>
            <a:endParaRPr b="0" lang="en-GB" sz="1400" spc="-1" strike="noStrike">
              <a:latin typeface="Arial"/>
            </a:endParaRPr>
          </a:p>
        </p:txBody>
      </p:sp>
      <p:sp>
        <p:nvSpPr>
          <p:cNvPr id="565"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66" name="Picture 13" descr=""/>
          <p:cNvPicPr/>
          <p:nvPr/>
        </p:nvPicPr>
        <p:blipFill>
          <a:blip r:embed="rId1"/>
          <a:stretch/>
        </p:blipFill>
        <p:spPr>
          <a:xfrm>
            <a:off x="8027280" y="141480"/>
            <a:ext cx="864000" cy="865800"/>
          </a:xfrm>
          <a:prstGeom prst="rect">
            <a:avLst/>
          </a:prstGeom>
          <a:ln>
            <a:noFill/>
          </a:ln>
        </p:spPr>
      </p:pic>
      <p:pic>
        <p:nvPicPr>
          <p:cNvPr id="567" name="Graphic 14" descr=""/>
          <p:cNvPicPr/>
          <p:nvPr/>
        </p:nvPicPr>
        <p:blipFill>
          <a:blip r:embed="rId2"/>
          <a:stretch/>
        </p:blipFill>
        <p:spPr>
          <a:xfrm>
            <a:off x="7710120" y="356040"/>
            <a:ext cx="371880" cy="371880"/>
          </a:xfrm>
          <a:prstGeom prst="rect">
            <a:avLst/>
          </a:prstGeom>
          <a:ln>
            <a:noFill/>
          </a:ln>
        </p:spPr>
      </p:pic>
      <p:pic>
        <p:nvPicPr>
          <p:cNvPr id="568" name="Graphic 15" descr=""/>
          <p:cNvPicPr/>
          <p:nvPr/>
        </p:nvPicPr>
        <p:blipFill>
          <a:blip r:embed="rId3"/>
          <a:stretch/>
        </p:blipFill>
        <p:spPr>
          <a:xfrm>
            <a:off x="7710120" y="107280"/>
            <a:ext cx="371880" cy="371880"/>
          </a:xfrm>
          <a:prstGeom prst="rect">
            <a:avLst/>
          </a:prstGeom>
          <a:ln>
            <a:noFill/>
          </a:ln>
        </p:spPr>
      </p:pic>
      <p:sp>
        <p:nvSpPr>
          <p:cNvPr id="56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7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Contract first development</a:t>
            </a:r>
            <a:endParaRPr b="0" lang="en-GB" sz="800" spc="-1" strike="noStrike">
              <a:latin typeface="Arial"/>
            </a:endParaRPr>
          </a:p>
        </p:txBody>
      </p:sp>
      <p:sp>
        <p:nvSpPr>
          <p:cNvPr id="57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CONVINCE ME</a:t>
            </a:r>
            <a:endParaRPr b="0" lang="en-GB" sz="2800" spc="-1" strike="noStrike">
              <a:latin typeface="Arial"/>
            </a:endParaRPr>
          </a:p>
        </p:txBody>
      </p:sp>
      <p:sp>
        <p:nvSpPr>
          <p:cNvPr id="57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D18E396B-1057-4E18-9328-DD3E4FF4AF37}" type="slidenum">
              <a:rPr b="0" lang="en-GB" sz="820" spc="-1" strike="noStrike">
                <a:solidFill>
                  <a:srgbClr val="000000"/>
                </a:solidFill>
                <a:latin typeface="Arial"/>
                <a:ea typeface="DejaVu Sans"/>
              </a:rPr>
              <a:t>1</a:t>
            </a:fld>
            <a:endParaRPr b="0" lang="en-GB" sz="820" spc="-1" strike="noStrike">
              <a:latin typeface="Arial"/>
            </a:endParaRPr>
          </a:p>
        </p:txBody>
      </p:sp>
      <p:sp>
        <p:nvSpPr>
          <p:cNvPr id="574"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i="1" lang="en-GB" sz="1400" spc="-1" strike="noStrike">
                <a:solidFill>
                  <a:srgbClr val="000000"/>
                </a:solidFill>
                <a:latin typeface="Arial"/>
                <a:ea typeface="DejaVu Sans"/>
              </a:rPr>
              <a:t>Contract tests save development time by:</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Providing very fast feedback loops.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Clearly identifying where the problem is when they fail.</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Ensuring that only the parts of the API that will actually be used get developed.</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Contract tests can also save compute time and resources.</a:t>
            </a:r>
            <a:endParaRPr b="0" lang="en-GB" sz="1400" spc="-1" strike="noStrike">
              <a:latin typeface="Arial"/>
            </a:endParaRPr>
          </a:p>
        </p:txBody>
      </p:sp>
      <p:sp>
        <p:nvSpPr>
          <p:cNvPr id="575"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76" name="Picture 13" descr=""/>
          <p:cNvPicPr/>
          <p:nvPr/>
        </p:nvPicPr>
        <p:blipFill>
          <a:blip r:embed="rId1"/>
          <a:stretch/>
        </p:blipFill>
        <p:spPr>
          <a:xfrm>
            <a:off x="8027280" y="141480"/>
            <a:ext cx="864000" cy="865800"/>
          </a:xfrm>
          <a:prstGeom prst="rect">
            <a:avLst/>
          </a:prstGeom>
          <a:ln>
            <a:noFill/>
          </a:ln>
        </p:spPr>
      </p:pic>
      <p:pic>
        <p:nvPicPr>
          <p:cNvPr id="577" name="Graphic 14" descr=""/>
          <p:cNvPicPr/>
          <p:nvPr/>
        </p:nvPicPr>
        <p:blipFill>
          <a:blip r:embed="rId2"/>
          <a:stretch/>
        </p:blipFill>
        <p:spPr>
          <a:xfrm>
            <a:off x="7710120" y="356040"/>
            <a:ext cx="371880" cy="371880"/>
          </a:xfrm>
          <a:prstGeom prst="rect">
            <a:avLst/>
          </a:prstGeom>
          <a:ln>
            <a:noFill/>
          </a:ln>
        </p:spPr>
      </p:pic>
      <p:pic>
        <p:nvPicPr>
          <p:cNvPr id="578" name="Graphic 15" descr=""/>
          <p:cNvPicPr/>
          <p:nvPr/>
        </p:nvPicPr>
        <p:blipFill>
          <a:blip r:embed="rId3"/>
          <a:stretch/>
        </p:blipFill>
        <p:spPr>
          <a:xfrm>
            <a:off x="7710120" y="107280"/>
            <a:ext cx="371880" cy="371880"/>
          </a:xfrm>
          <a:prstGeom prst="rect">
            <a:avLst/>
          </a:prstGeom>
          <a:ln>
            <a:noFill/>
          </a:ln>
        </p:spPr>
      </p:pic>
      <p:sp>
        <p:nvSpPr>
          <p:cNvPr id="57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8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280080" y="480888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Brain Focus</a:t>
            </a:r>
            <a:endParaRPr b="0" lang="en-GB" sz="800" spc="-1" strike="noStrike">
              <a:latin typeface="Arial"/>
            </a:endParaRPr>
          </a:p>
        </p:txBody>
      </p:sp>
      <p:sp>
        <p:nvSpPr>
          <p:cNvPr id="58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WOLF FACT</a:t>
            </a:r>
            <a:endParaRPr b="0" lang="en-GB" sz="2800" spc="-1" strike="noStrike">
              <a:latin typeface="Arial"/>
            </a:endParaRPr>
          </a:p>
        </p:txBody>
      </p:sp>
      <p:sp>
        <p:nvSpPr>
          <p:cNvPr id="58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C031D8BE-5D58-4196-9C84-34A95E8B3357}" type="slidenum">
              <a:rPr b="0" lang="en-GB" sz="820" spc="-1" strike="noStrike">
                <a:solidFill>
                  <a:srgbClr val="000000"/>
                </a:solidFill>
                <a:latin typeface="Arial"/>
                <a:ea typeface="DejaVu Sans"/>
              </a:rPr>
              <a:t>1</a:t>
            </a:fld>
            <a:endParaRPr b="0" lang="en-GB" sz="820" spc="-1" strike="noStrike">
              <a:latin typeface="Arial"/>
            </a:endParaRPr>
          </a:p>
        </p:txBody>
      </p:sp>
      <p:sp>
        <p:nvSpPr>
          <p:cNvPr id="584" name="CustomShape 4"/>
          <p:cNvSpPr/>
          <p:nvPr/>
        </p:nvSpPr>
        <p:spPr>
          <a:xfrm>
            <a:off x="5165640" y="1420560"/>
            <a:ext cx="3198240" cy="30369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i="1" lang="en-GB" sz="1400" spc="-1" strike="noStrike">
                <a:solidFill>
                  <a:srgbClr val="000000"/>
                </a:solidFill>
                <a:latin typeface="Arial"/>
                <a:ea typeface="DejaVu Sans"/>
              </a:rPr>
              <a:t>Keystone species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Wolves help regulate the ecosystem by preventing hooved herds overpopulation better than humans do.</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There is no valid reason to kill them – not used for food; not overpopulated; not a significant threat to cattle; and not a measurable risk to human safety;</a:t>
            </a:r>
            <a:endParaRPr b="0" lang="en-GB" sz="1400" spc="-1" strike="noStrike">
              <a:latin typeface="Arial"/>
            </a:endParaRPr>
          </a:p>
        </p:txBody>
      </p:sp>
      <p:pic>
        <p:nvPicPr>
          <p:cNvPr id="585" name="Picture 8" descr=""/>
          <p:cNvPicPr/>
          <p:nvPr/>
        </p:nvPicPr>
        <p:blipFill>
          <a:blip r:embed="rId1"/>
          <a:stretch/>
        </p:blipFill>
        <p:spPr>
          <a:xfrm>
            <a:off x="820800" y="1484280"/>
            <a:ext cx="3624480" cy="243324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
        <p:nvSpPr>
          <p:cNvPr id="586"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587" name="Picture 12" descr=""/>
          <p:cNvPicPr/>
          <p:nvPr/>
        </p:nvPicPr>
        <p:blipFill>
          <a:blip r:embed="rId2"/>
          <a:stretch/>
        </p:blipFill>
        <p:spPr>
          <a:xfrm>
            <a:off x="7787160" y="65160"/>
            <a:ext cx="1153800" cy="1051560"/>
          </a:xfrm>
          <a:prstGeom prst="rect">
            <a:avLst/>
          </a:prstGeom>
          <a:ln>
            <a:noFill/>
          </a:ln>
        </p:spPr>
      </p:pic>
      <p:sp>
        <p:nvSpPr>
          <p:cNvPr id="588"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89"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TOOLING</a:t>
            </a:r>
            <a:endParaRPr b="0" lang="en-GB" sz="3600" spc="-1" strike="noStrike">
              <a:latin typeface="Arial"/>
            </a:endParaRPr>
          </a:p>
        </p:txBody>
      </p:sp>
      <p:sp>
        <p:nvSpPr>
          <p:cNvPr id="591"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07</a:t>
            </a:r>
            <a:endParaRPr b="0" lang="en-GB" sz="88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CustomShape 1"/>
          <p:cNvSpPr/>
          <p:nvPr/>
        </p:nvSpPr>
        <p:spPr>
          <a:xfrm>
            <a:off x="305640" y="478584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593"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OPENAPI</a:t>
            </a:r>
            <a:endParaRPr b="0" lang="en-GB" sz="2800" spc="-1" strike="noStrike">
              <a:latin typeface="Arial"/>
            </a:endParaRPr>
          </a:p>
        </p:txBody>
      </p:sp>
      <p:sp>
        <p:nvSpPr>
          <p:cNvPr id="594"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C49FBCC8-0BD1-4A53-BA05-C95E52F5D598}" type="slidenum">
              <a:rPr b="0" lang="en-GB" sz="820" spc="-1" strike="noStrike">
                <a:solidFill>
                  <a:srgbClr val="000000"/>
                </a:solidFill>
                <a:latin typeface="Arial"/>
                <a:ea typeface="DejaVu Sans"/>
              </a:rPr>
              <a:t>1</a:t>
            </a:fld>
            <a:endParaRPr b="0" lang="en-GB" sz="820" spc="-1" strike="noStrike">
              <a:latin typeface="Arial"/>
            </a:endParaRPr>
          </a:p>
        </p:txBody>
      </p:sp>
      <p:sp>
        <p:nvSpPr>
          <p:cNvPr id="595" name="CustomShape 4"/>
          <p:cNvSpPr/>
          <p:nvPr/>
        </p:nvSpPr>
        <p:spPr>
          <a:xfrm>
            <a:off x="305640" y="65232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1400" spc="-1" strike="noStrike">
                <a:solidFill>
                  <a:srgbClr val="000000"/>
                </a:solidFill>
                <a:latin typeface="Arial"/>
                <a:ea typeface="DejaVu Sans"/>
              </a:rPr>
              <a:t>The </a:t>
            </a:r>
            <a:r>
              <a:rPr b="1" i="1" lang="en-GB" sz="1400" spc="-1" strike="noStrike">
                <a:solidFill>
                  <a:srgbClr val="000000"/>
                </a:solidFill>
                <a:latin typeface="Arial"/>
                <a:ea typeface="DejaVu Sans"/>
              </a:rPr>
              <a:t>OAS - OpenAPI Specification</a:t>
            </a:r>
            <a:r>
              <a:rPr b="0" lang="en-GB" sz="1400" spc="-1" strike="noStrike">
                <a:solidFill>
                  <a:srgbClr val="000000"/>
                </a:solidFill>
                <a:latin typeface="Arial"/>
                <a:ea typeface="DejaVu Sans"/>
              </a:rPr>
              <a:t> (formerly Swagger Specification) defines a standard description format, and a language-agnostic interface to REST APIs. </a:t>
            </a:r>
            <a:endParaRPr b="0" lang="en-GB" sz="1400" spc="-1" strike="noStrike">
              <a:latin typeface="Arial"/>
            </a:endParaRPr>
          </a:p>
          <a:p>
            <a:pPr>
              <a:lnSpc>
                <a:spcPct val="90000"/>
              </a:lnSpc>
              <a:spcBef>
                <a:spcPts val="1001"/>
              </a:spcBef>
            </a:pPr>
            <a:r>
              <a:rPr b="0" lang="en-GB" sz="1400" spc="-1" strike="noStrike">
                <a:solidFill>
                  <a:srgbClr val="000000"/>
                </a:solidFill>
                <a:latin typeface="Arial"/>
                <a:ea typeface="DejaVu Sans"/>
              </a:rPr>
              <a:t>This allows both humans and computers to discover and understand the capabilities of the service, including:</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Available endpoints and operations on each endpoint (</a:t>
            </a:r>
            <a:r>
              <a:rPr b="0" i="1" lang="en-GB" sz="1400" spc="-1" strike="noStrike">
                <a:solidFill>
                  <a:srgbClr val="000000"/>
                </a:solidFill>
                <a:latin typeface="Arial"/>
                <a:ea typeface="DejaVu Sans"/>
              </a:rPr>
              <a:t>GET /example, POST /example</a:t>
            </a:r>
            <a:r>
              <a:rPr b="0" lang="en-GB" sz="1400" spc="-1" strike="noStrike">
                <a:solidFill>
                  <a:srgbClr val="000000"/>
                </a:solidFill>
                <a:latin typeface="Arial"/>
                <a:ea typeface="DejaVu Sans"/>
              </a:rPr>
              <a:t>).</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Parameters.</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Authentication methods.</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Contact information, license, terms of use etc.</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Can be written in YAML or JSON.</a:t>
            </a:r>
            <a:endParaRPr b="0" lang="en-GB" sz="1400" spc="-1" strike="noStrike">
              <a:latin typeface="Arial"/>
            </a:endParaRPr>
          </a:p>
        </p:txBody>
      </p:sp>
      <p:pic>
        <p:nvPicPr>
          <p:cNvPr id="596" name="Picture 8" descr=""/>
          <p:cNvPicPr/>
          <p:nvPr/>
        </p:nvPicPr>
        <p:blipFill>
          <a:blip r:embed="rId1"/>
          <a:stretch/>
        </p:blipFill>
        <p:spPr>
          <a:xfrm>
            <a:off x="8315640" y="195480"/>
            <a:ext cx="450000" cy="446040"/>
          </a:xfrm>
          <a:prstGeom prst="rect">
            <a:avLst/>
          </a:prstGeom>
          <a:ln>
            <a:noFill/>
          </a:ln>
        </p:spPr>
      </p:pic>
      <p:sp>
        <p:nvSpPr>
          <p:cNvPr id="597" name="CustomShape 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598" name="CustomShape 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CustomShape 1"/>
          <p:cNvSpPr/>
          <p:nvPr/>
        </p:nvSpPr>
        <p:spPr>
          <a:xfrm>
            <a:off x="286560" y="48009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00"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OPENAPI SPEC </a:t>
            </a:r>
            <a:br/>
            <a:r>
              <a:rPr b="1" lang="en-GB" sz="2800" spc="-1" strike="noStrike">
                <a:solidFill>
                  <a:srgbClr val="70267d"/>
                </a:solidFill>
                <a:latin typeface="Arial"/>
                <a:ea typeface="DejaVu Sans"/>
              </a:rPr>
              <a:t>ANATOMY</a:t>
            </a:r>
            <a:endParaRPr b="0" lang="en-GB" sz="2800" spc="-1" strike="noStrike">
              <a:latin typeface="Arial"/>
            </a:endParaRPr>
          </a:p>
        </p:txBody>
      </p:sp>
      <p:sp>
        <p:nvSpPr>
          <p:cNvPr id="601"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81FD245E-E196-4F7D-AD1F-611D1A50C4E7}" type="slidenum">
              <a:rPr b="0" lang="en-GB" sz="820" spc="-1" strike="noStrike">
                <a:solidFill>
                  <a:srgbClr val="000000"/>
                </a:solidFill>
                <a:latin typeface="Arial"/>
                <a:ea typeface="DejaVu Sans"/>
              </a:rPr>
              <a:t>1</a:t>
            </a:fld>
            <a:endParaRPr b="0" lang="en-GB" sz="820" spc="-1" strike="noStrike">
              <a:latin typeface="Arial"/>
            </a:endParaRPr>
          </a:p>
        </p:txBody>
      </p:sp>
      <p:sp>
        <p:nvSpPr>
          <p:cNvPr id="602"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Main body YAML</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Schemas YAML</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603" name="CustomShape 5"/>
          <p:cNvSpPr/>
          <p:nvPr/>
        </p:nvSpPr>
        <p:spPr>
          <a:xfrm>
            <a:off x="3732840" y="196560"/>
            <a:ext cx="3916440" cy="4517640"/>
          </a:xfrm>
          <a:prstGeom prst="rect">
            <a:avLst/>
          </a:prstGeom>
          <a:noFill/>
          <a:ln>
            <a:solidFill>
              <a:schemeClr val="accent1"/>
            </a:solidFill>
          </a:ln>
        </p:spPr>
        <p:style>
          <a:lnRef idx="0"/>
          <a:fillRef idx="0"/>
          <a:effectRef idx="0"/>
          <a:fontRef idx="minor"/>
        </p:style>
        <p:txBody>
          <a:bodyPr lIns="90000" rIns="90000" tIns="45000" bIns="45000"/>
          <a:p>
            <a:pPr>
              <a:lnSpc>
                <a:spcPct val="100000"/>
              </a:lnSpc>
            </a:pPr>
            <a:r>
              <a:rPr b="0" lang="en-GB" sz="710" spc="-1" strike="noStrike">
                <a:solidFill>
                  <a:srgbClr val="000000"/>
                </a:solidFill>
                <a:latin typeface="Courier New"/>
                <a:ea typeface="DejaVu Sans"/>
              </a:rPr>
              <a:t>openapi: "3.0.0"</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info:</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version: 1.0.0</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title: Swagger Petstore</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license:</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name: MIT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servers: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 url: http://petstore.swagger.io/v1</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paths: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get: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summary: List all 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operationId: listPets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tags: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 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parameters: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 name: limit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in: query</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description: How many items to return at one time (max 100)</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required: false</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schema:</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integer</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format: int32</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responses: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'200':</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description: A paged array of 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headers: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x-next: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description: A link to the next page of responses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schema:</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string</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content: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application/json:    </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schema:</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$ref: "#/components/schemas/Pets"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default: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description: unexpected error</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content: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application/json:</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schema:</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$ref: "#/components/schemas/Error"</a:t>
            </a:r>
            <a:endParaRPr b="0" lang="en-GB" sz="710" spc="-1" strike="noStrike">
              <a:latin typeface="Arial"/>
            </a:endParaRPr>
          </a:p>
        </p:txBody>
      </p:sp>
      <p:sp>
        <p:nvSpPr>
          <p:cNvPr id="604" name="CustomShape 6"/>
          <p:cNvSpPr/>
          <p:nvPr/>
        </p:nvSpPr>
        <p:spPr>
          <a:xfrm>
            <a:off x="407880" y="2720520"/>
            <a:ext cx="1537920" cy="1709640"/>
          </a:xfrm>
          <a:prstGeom prst="rect">
            <a:avLst/>
          </a:prstGeom>
          <a:noFill/>
          <a:ln>
            <a:solidFill>
              <a:schemeClr val="accent1"/>
            </a:solidFill>
          </a:ln>
        </p:spPr>
        <p:style>
          <a:lnRef idx="0"/>
          <a:fillRef idx="0"/>
          <a:effectRef idx="0"/>
          <a:fontRef idx="minor"/>
        </p:style>
        <p:txBody>
          <a:bodyPr lIns="90000" rIns="90000" tIns="45000" bIns="45000"/>
          <a:p>
            <a:pPr>
              <a:lnSpc>
                <a:spcPct val="100000"/>
              </a:lnSpc>
            </a:pPr>
            <a:r>
              <a:rPr b="0" lang="en-GB" sz="710" spc="-1" strike="noStrike">
                <a:solidFill>
                  <a:srgbClr val="000000"/>
                </a:solidFill>
                <a:latin typeface="Courier New"/>
                <a:ea typeface="DejaVu Sans"/>
              </a:rPr>
              <a:t>components: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schemas: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Pet: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object</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required:</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 id</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 name</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properties:</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id:</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integer</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format: int64</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name:</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string</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tag:</a:t>
            </a:r>
            <a:endParaRPr b="0" lang="en-GB" sz="710" spc="-1" strike="noStrike">
              <a:latin typeface="Arial"/>
            </a:endParaRPr>
          </a:p>
          <a:p>
            <a:pPr>
              <a:lnSpc>
                <a:spcPct val="100000"/>
              </a:lnSpc>
            </a:pPr>
            <a:r>
              <a:rPr b="0" lang="en-GB" sz="710" spc="-1" strike="noStrike">
                <a:solidFill>
                  <a:srgbClr val="000000"/>
                </a:solidFill>
                <a:latin typeface="Courier New"/>
                <a:ea typeface="DejaVu Sans"/>
              </a:rPr>
              <a:t>          </a:t>
            </a:r>
            <a:r>
              <a:rPr b="0" lang="en-GB" sz="710" spc="-1" strike="noStrike">
                <a:solidFill>
                  <a:srgbClr val="000000"/>
                </a:solidFill>
                <a:latin typeface="Courier New"/>
                <a:ea typeface="DejaVu Sans"/>
              </a:rPr>
              <a:t>type: string</a:t>
            </a:r>
            <a:endParaRPr b="0" lang="en-GB" sz="710" spc="-1" strike="noStrike">
              <a:latin typeface="Arial"/>
            </a:endParaRPr>
          </a:p>
        </p:txBody>
      </p:sp>
      <p:sp>
        <p:nvSpPr>
          <p:cNvPr id="605" name="CustomShape 7"/>
          <p:cNvSpPr/>
          <p:nvPr/>
        </p:nvSpPr>
        <p:spPr>
          <a:xfrm>
            <a:off x="2281320" y="995040"/>
            <a:ext cx="1374840" cy="176760"/>
          </a:xfrm>
          <a:prstGeom prst="rightArrow">
            <a:avLst>
              <a:gd name="adj1" fmla="val 50000"/>
              <a:gd name="adj2" fmla="val 201538"/>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606" name="CustomShape 8"/>
          <p:cNvSpPr/>
          <p:nvPr/>
        </p:nvSpPr>
        <p:spPr>
          <a:xfrm rot="5400000">
            <a:off x="811800" y="2185920"/>
            <a:ext cx="699120" cy="163800"/>
          </a:xfrm>
          <a:prstGeom prst="rightArrow">
            <a:avLst>
              <a:gd name="adj1" fmla="val 50000"/>
              <a:gd name="adj2" fmla="val 201538"/>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607" name="CustomShape 9"/>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08" name="Picture 15" descr=""/>
          <p:cNvPicPr/>
          <p:nvPr/>
        </p:nvPicPr>
        <p:blipFill>
          <a:blip r:embed="rId1"/>
          <a:stretch/>
        </p:blipFill>
        <p:spPr>
          <a:xfrm>
            <a:off x="8315640" y="195480"/>
            <a:ext cx="450000" cy="446040"/>
          </a:xfrm>
          <a:prstGeom prst="rect">
            <a:avLst/>
          </a:prstGeom>
          <a:ln>
            <a:noFill/>
          </a:ln>
        </p:spPr>
      </p:pic>
      <p:sp>
        <p:nvSpPr>
          <p:cNvPr id="609" name="CustomShape 10"/>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10" name="CustomShape 11"/>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1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SWAGGER</a:t>
            </a:r>
            <a:endParaRPr b="0" lang="en-GB" sz="2800" spc="-1" strike="noStrike">
              <a:latin typeface="Arial"/>
            </a:endParaRPr>
          </a:p>
        </p:txBody>
      </p:sp>
      <p:sp>
        <p:nvSpPr>
          <p:cNvPr id="61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FC6709D1-3E7C-4F12-AF36-7EDBE895B83D}"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614" name="Picture 6" descr=""/>
          <p:cNvPicPr/>
          <p:nvPr/>
        </p:nvPicPr>
        <p:blipFill>
          <a:blip r:embed="rId1"/>
          <a:stretch/>
        </p:blipFill>
        <p:spPr>
          <a:xfrm>
            <a:off x="575640" y="1277640"/>
            <a:ext cx="4898520" cy="3061080"/>
          </a:xfrm>
          <a:prstGeom prst="rect">
            <a:avLst/>
          </a:prstGeom>
          <a:ln>
            <a:noFill/>
          </a:ln>
        </p:spPr>
      </p:pic>
      <p:sp>
        <p:nvSpPr>
          <p:cNvPr id="615"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350" spc="-1" strike="noStrike">
                <a:solidFill>
                  <a:srgbClr val="000000"/>
                </a:solidFill>
                <a:latin typeface="Arial"/>
                <a:ea typeface="DejaVu Sans"/>
              </a:rPr>
              <a:t>Swagger</a:t>
            </a:r>
            <a:endParaRPr b="0" lang="en-GB" sz="1350" spc="-1" strike="noStrike">
              <a:latin typeface="Arial"/>
            </a:endParaRPr>
          </a:p>
          <a:p>
            <a:pPr>
              <a:lnSpc>
                <a:spcPct val="90000"/>
              </a:lnSpc>
              <a:spcBef>
                <a:spcPts val="1001"/>
              </a:spcBef>
            </a:pPr>
            <a:endParaRPr b="0" lang="en-GB" sz="1350" spc="-1" strike="noStrike">
              <a:latin typeface="Arial"/>
            </a:endParaRPr>
          </a:p>
        </p:txBody>
      </p:sp>
      <p:sp>
        <p:nvSpPr>
          <p:cNvPr id="616"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17" name="Picture 7" descr=""/>
          <p:cNvPicPr/>
          <p:nvPr/>
        </p:nvPicPr>
        <p:blipFill>
          <a:blip r:embed="rId2"/>
          <a:stretch/>
        </p:blipFill>
        <p:spPr>
          <a:xfrm>
            <a:off x="8303040" y="181080"/>
            <a:ext cx="475200" cy="475200"/>
          </a:xfrm>
          <a:prstGeom prst="rect">
            <a:avLst/>
          </a:prstGeom>
          <a:ln>
            <a:noFill/>
          </a:ln>
        </p:spPr>
      </p:pic>
      <p:sp>
        <p:nvSpPr>
          <p:cNvPr id="618" name="CustomShape 6"/>
          <p:cNvSpPr/>
          <p:nvPr/>
        </p:nvSpPr>
        <p:spPr>
          <a:xfrm>
            <a:off x="5913360" y="2337840"/>
            <a:ext cx="2504160" cy="1346040"/>
          </a:xfrm>
          <a:prstGeom prst="cloudCallout">
            <a:avLst>
              <a:gd name="adj1" fmla="val -44439"/>
              <a:gd name="adj2" fmla="val 52529"/>
            </a:avLst>
          </a:prstGeom>
          <a:noFill/>
          <a:ln w="28440">
            <a:solidFill>
              <a:srgbClr val="70267d"/>
            </a:solidFill>
            <a:custDash>
              <a:ds d="800000" sp="300000"/>
            </a:custDash>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200" spc="-1" strike="noStrike">
                <a:solidFill>
                  <a:srgbClr val="000000"/>
                </a:solidFill>
                <a:latin typeface="Arial"/>
                <a:ea typeface="DejaVu Sans"/>
              </a:rPr>
              <a:t>We will write docs ”</a:t>
            </a:r>
            <a:r>
              <a:rPr b="1" i="1" lang="en-GB" sz="1200" spc="-1" strike="noStrike" u="sng">
                <a:solidFill>
                  <a:srgbClr val="000000"/>
                </a:solidFill>
                <a:uFillTx/>
                <a:latin typeface="Arial"/>
                <a:ea typeface="DejaVu Sans"/>
              </a:rPr>
              <a:t>when we have time</a:t>
            </a:r>
            <a:r>
              <a:rPr b="0" lang="en-GB" sz="1200" spc="-1" strike="noStrike">
                <a:solidFill>
                  <a:srgbClr val="000000"/>
                </a:solidFill>
                <a:latin typeface="Arial"/>
                <a:ea typeface="DejaVu Sans"/>
              </a:rPr>
              <a:t>”… almost definitely for sure… </a:t>
            </a:r>
            <a:r>
              <a:rPr b="1" i="1" lang="en-GB" sz="1200" spc="-1" strike="noStrike" u="sng">
                <a:solidFill>
                  <a:srgbClr val="000000"/>
                </a:solidFill>
                <a:uFillTx/>
                <a:latin typeface="Arial"/>
                <a:ea typeface="DejaVu Sans"/>
              </a:rPr>
              <a:t>maybe</a:t>
            </a:r>
            <a:r>
              <a:rPr b="0" lang="en-GB" sz="1200" spc="-1" strike="noStrike">
                <a:solidFill>
                  <a:srgbClr val="000000"/>
                </a:solidFill>
                <a:latin typeface="Arial"/>
                <a:ea typeface="DejaVu Sans"/>
              </a:rPr>
              <a:t>…“</a:t>
            </a:r>
            <a:endParaRPr b="0" lang="en-GB" sz="1200" spc="-1" strike="noStrike">
              <a:latin typeface="Arial"/>
            </a:endParaRPr>
          </a:p>
        </p:txBody>
      </p:sp>
      <p:sp>
        <p:nvSpPr>
          <p:cNvPr id="619" name="CustomShape 7"/>
          <p:cNvSpPr/>
          <p:nvPr/>
        </p:nvSpPr>
        <p:spPr>
          <a:xfrm>
            <a:off x="6006600" y="793800"/>
            <a:ext cx="1696680" cy="1113840"/>
          </a:xfrm>
          <a:prstGeom prst="cloudCallout">
            <a:avLst>
              <a:gd name="adj1" fmla="val 70781"/>
              <a:gd name="adj2" fmla="val 21279"/>
            </a:avLst>
          </a:prstGeom>
          <a:noFill/>
          <a:ln w="28440">
            <a:solidFill>
              <a:srgbClr val="70267d"/>
            </a:solidFill>
            <a:custDash>
              <a:ds d="800000" sp="300000"/>
            </a:custDash>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200" spc="-1" strike="noStrike">
                <a:solidFill>
                  <a:srgbClr val="000000"/>
                </a:solidFill>
                <a:latin typeface="Arial"/>
                <a:ea typeface="DejaVu Sans"/>
              </a:rPr>
              <a:t>“</a:t>
            </a:r>
            <a:r>
              <a:rPr b="0" lang="en-GB" sz="1200" spc="-1" strike="noStrike">
                <a:solidFill>
                  <a:srgbClr val="000000"/>
                </a:solidFill>
                <a:latin typeface="Arial"/>
                <a:ea typeface="DejaVu Sans"/>
              </a:rPr>
              <a:t>Code-first and </a:t>
            </a:r>
            <a:r>
              <a:rPr b="1" i="1" lang="en-GB" sz="1200" spc="-1" strike="noStrike" u="sng">
                <a:solidFill>
                  <a:srgbClr val="000000"/>
                </a:solidFill>
                <a:uFillTx/>
                <a:latin typeface="Arial"/>
                <a:ea typeface="DejaVu Sans"/>
              </a:rPr>
              <a:t>meh </a:t>
            </a:r>
            <a:r>
              <a:rPr b="0" lang="en-GB" sz="1200" spc="-1" strike="noStrike">
                <a:solidFill>
                  <a:srgbClr val="000000"/>
                </a:solidFill>
                <a:latin typeface="Arial"/>
                <a:ea typeface="DejaVu Sans"/>
              </a:rPr>
              <a:t>docs later…“</a:t>
            </a:r>
            <a:endParaRPr b="0" lang="en-GB" sz="1200" spc="-1" strike="noStrike">
              <a:latin typeface="Arial"/>
            </a:endParaRPr>
          </a:p>
        </p:txBody>
      </p:sp>
      <p:sp>
        <p:nvSpPr>
          <p:cNvPr id="620" name="CustomShape 8"/>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21" name="CustomShape 9"/>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CustomShape 1"/>
          <p:cNvSpPr/>
          <p:nvPr/>
        </p:nvSpPr>
        <p:spPr>
          <a:xfrm>
            <a:off x="305640" y="478224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23"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OPENAPI GENERATOR</a:t>
            </a:r>
            <a:endParaRPr b="0" lang="en-GB" sz="2800" spc="-1" strike="noStrike">
              <a:latin typeface="Arial"/>
            </a:endParaRPr>
          </a:p>
        </p:txBody>
      </p:sp>
      <p:sp>
        <p:nvSpPr>
          <p:cNvPr id="624"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0C7A4BF2-A5B1-48F9-AE4F-0DCC4D7EE886}" type="slidenum">
              <a:rPr b="0" lang="en-GB" sz="820" spc="-1" strike="noStrike">
                <a:solidFill>
                  <a:srgbClr val="000000"/>
                </a:solidFill>
                <a:latin typeface="Arial"/>
                <a:ea typeface="DejaVu Sans"/>
              </a:rPr>
              <a:t>1</a:t>
            </a:fld>
            <a:endParaRPr b="0" lang="en-GB" sz="820" spc="-1" strike="noStrike">
              <a:latin typeface="Arial"/>
            </a:endParaRPr>
          </a:p>
        </p:txBody>
      </p:sp>
      <p:sp>
        <p:nvSpPr>
          <p:cNvPr id="625"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1400" spc="-1" strike="noStrike">
                <a:solidFill>
                  <a:srgbClr val="000000"/>
                </a:solidFill>
                <a:latin typeface="Arial"/>
                <a:ea typeface="DejaVu Sans"/>
              </a:rPr>
              <a:t>Given an OpenAPI Spec, and using an </a:t>
            </a:r>
            <a:r>
              <a:rPr b="1" i="1" lang="en-GB" sz="1400" spc="-1" strike="noStrike">
                <a:solidFill>
                  <a:srgbClr val="000000"/>
                </a:solidFill>
                <a:latin typeface="Arial"/>
                <a:ea typeface="DejaVu Sans"/>
              </a:rPr>
              <a:t>OpenAPI Generator</a:t>
            </a:r>
            <a:r>
              <a:rPr b="0" lang="en-GB" sz="1400" spc="-1" strike="noStrike">
                <a:solidFill>
                  <a:srgbClr val="000000"/>
                </a:solidFill>
                <a:latin typeface="Arial"/>
                <a:ea typeface="DejaVu Sans"/>
              </a:rPr>
              <a:t> you can generate:</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API client libraries.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Server stubs.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Documentation.</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Configuration.</a:t>
            </a:r>
            <a:endParaRPr b="0" lang="en-GB" sz="1400" spc="-1" strike="noStrike">
              <a:latin typeface="Arial"/>
            </a:endParaRPr>
          </a:p>
        </p:txBody>
      </p:sp>
      <p:pic>
        <p:nvPicPr>
          <p:cNvPr id="626" name="Picture 11" descr=""/>
          <p:cNvPicPr/>
          <p:nvPr/>
        </p:nvPicPr>
        <p:blipFill>
          <a:blip r:embed="rId1"/>
          <a:stretch/>
        </p:blipFill>
        <p:spPr>
          <a:xfrm>
            <a:off x="2625480" y="1066320"/>
            <a:ext cx="6297120" cy="3457800"/>
          </a:xfrm>
          <a:prstGeom prst="rect">
            <a:avLst/>
          </a:prstGeom>
          <a:ln>
            <a:noFill/>
          </a:ln>
        </p:spPr>
      </p:pic>
      <p:sp>
        <p:nvSpPr>
          <p:cNvPr id="627" name="CustomShape 5"/>
          <p:cNvSpPr/>
          <p:nvPr/>
        </p:nvSpPr>
        <p:spPr>
          <a:xfrm>
            <a:off x="8259120" y="178200"/>
            <a:ext cx="501480" cy="520920"/>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p:style>
      </p:sp>
      <p:pic>
        <p:nvPicPr>
          <p:cNvPr id="628" name="Graphic 8" descr=""/>
          <p:cNvPicPr/>
          <p:nvPr/>
        </p:nvPicPr>
        <p:blipFill>
          <a:blip r:embed="rId2"/>
          <a:stretch/>
        </p:blipFill>
        <p:spPr>
          <a:xfrm>
            <a:off x="8304120" y="224640"/>
            <a:ext cx="419400" cy="419400"/>
          </a:xfrm>
          <a:prstGeom prst="rect">
            <a:avLst/>
          </a:prstGeom>
          <a:ln>
            <a:noFill/>
          </a:ln>
        </p:spPr>
      </p:pic>
      <p:sp>
        <p:nvSpPr>
          <p:cNvPr id="62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3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CustomShape 1"/>
          <p:cNvSpPr/>
          <p:nvPr/>
        </p:nvSpPr>
        <p:spPr>
          <a:xfrm>
            <a:off x="29592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3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ATLASSIAN OPENAPI VALIDATOR</a:t>
            </a:r>
            <a:endParaRPr b="0" lang="en-GB" sz="2800" spc="-1" strike="noStrike">
              <a:latin typeface="Arial"/>
            </a:endParaRPr>
          </a:p>
        </p:txBody>
      </p:sp>
      <p:sp>
        <p:nvSpPr>
          <p:cNvPr id="63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0842A8D0-0E8D-46A9-A326-21D964BCED45}" type="slidenum">
              <a:rPr b="0" lang="en-GB" sz="820" spc="-1" strike="noStrike">
                <a:solidFill>
                  <a:srgbClr val="000000"/>
                </a:solidFill>
                <a:latin typeface="Arial"/>
                <a:ea typeface="DejaVu Sans"/>
              </a:rPr>
              <a:t>1</a:t>
            </a:fld>
            <a:endParaRPr b="0" lang="en-GB" sz="820" spc="-1" strike="noStrike">
              <a:latin typeface="Arial"/>
            </a:endParaRPr>
          </a:p>
        </p:txBody>
      </p:sp>
      <p:sp>
        <p:nvSpPr>
          <p:cNvPr id="634"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1400" spc="-1" strike="noStrike">
                <a:solidFill>
                  <a:srgbClr val="000000"/>
                </a:solidFill>
                <a:latin typeface="Arial"/>
                <a:ea typeface="DejaVu Sans"/>
              </a:rPr>
              <a:t>After spending a bit of time researching how can I do request and response validation for our existing APIs, without having to re-write all tests, write a whole new suite of tests, or write a small project or library to do the work, I found the answer!</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r>
              <a:rPr b="1" i="1" lang="en-GB" sz="1400" spc="-1" strike="noStrike">
                <a:solidFill>
                  <a:srgbClr val="000000"/>
                </a:solidFill>
                <a:latin typeface="Arial"/>
                <a:ea typeface="DejaVu Sans"/>
              </a:rPr>
              <a:t>Atlassian – Request Validator</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 Java library for validating HTTP request/responses against an OpenAPI specification.</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r>
              <a:rPr b="0" lang="en-GB" sz="1400" spc="-1" strike="noStrike">
                <a:solidFill>
                  <a:srgbClr val="000000"/>
                </a:solidFill>
                <a:latin typeface="Arial"/>
                <a:ea typeface="DejaVu Sans"/>
              </a:rPr>
              <a:t>It has several modules for different frameworks and we will be using the following in our Demo:</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spcBef>
                <a:spcPts val="1001"/>
              </a:spcBef>
            </a:pPr>
            <a:r>
              <a:rPr b="1" i="1" lang="en-GB" sz="1400" spc="-1" strike="noStrike">
                <a:solidFill>
                  <a:srgbClr val="000000"/>
                </a:solidFill>
                <a:latin typeface="Arial"/>
                <a:ea typeface="DejaVu Sans"/>
              </a:rPr>
              <a:t>Swagger Request Validator - REST Assured module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It provides integrations with the REST Assured testing library.</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635"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36" name="Picture 7" descr=""/>
          <p:cNvPicPr/>
          <p:nvPr/>
        </p:nvPicPr>
        <p:blipFill>
          <a:blip r:embed="rId1"/>
          <a:stretch/>
        </p:blipFill>
        <p:spPr>
          <a:xfrm>
            <a:off x="6623280" y="-288720"/>
            <a:ext cx="2701080" cy="1417680"/>
          </a:xfrm>
          <a:prstGeom prst="rect">
            <a:avLst/>
          </a:prstGeom>
          <a:ln>
            <a:noFill/>
          </a:ln>
        </p:spPr>
      </p:pic>
      <p:sp>
        <p:nvSpPr>
          <p:cNvPr id="637"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38"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2" presetSubtype="4">
                                  <p:stCondLst>
                                    <p:cond delay="0"/>
                                  </p:stCondLst>
                                  <p:childTnLst>
                                    <p:set>
                                      <p:cBhvr>
                                        <p:cTn id="80" dur="1" fill="hold">
                                          <p:stCondLst>
                                            <p:cond delay="0"/>
                                          </p:stCondLst>
                                        </p:cTn>
                                        <p:tgtEl>
                                          <p:spTgt spid="634">
                                            <p:txEl>
                                              <p:pRg st="0" end="0"/>
                                            </p:txEl>
                                          </p:spTgt>
                                        </p:tgtEl>
                                        <p:attrNameLst>
                                          <p:attrName>style.visibility</p:attrName>
                                        </p:attrNameLst>
                                      </p:cBhvr>
                                      <p:to>
                                        <p:strVal val="visible"/>
                                      </p:to>
                                    </p:set>
                                    <p:anim calcmode="lin" valueType="num">
                                      <p:cBhvr additive="repl">
                                        <p:cTn id="81" dur="500" fill="hold"/>
                                        <p:tgtEl>
                                          <p:spTgt spid="634">
                                            <p:txEl>
                                              <p:pRg st="0" end="0"/>
                                            </p:txEl>
                                          </p:spTgt>
                                        </p:tgtEl>
                                        <p:attrNameLst>
                                          <p:attrName>ppt_x</p:attrName>
                                        </p:attrNameLst>
                                      </p:cBhvr>
                                      <p:tavLst>
                                        <p:tav tm="0">
                                          <p:val>
                                            <p:strVal val="#ppt_x"/>
                                          </p:val>
                                        </p:tav>
                                        <p:tav tm="100000">
                                          <p:val>
                                            <p:strVal val="#ppt_x"/>
                                          </p:val>
                                        </p:tav>
                                      </p:tavLst>
                                    </p:anim>
                                    <p:anim calcmode="lin" valueType="num">
                                      <p:cBhvr additive="repl">
                                        <p:cTn id="82" dur="500" fill="hold"/>
                                        <p:tgtEl>
                                          <p:spTgt spid="634">
                                            <p:txEl>
                                              <p:pRg st="0" end="0"/>
                                            </p:txEl>
                                          </p:spTgt>
                                        </p:tgtEl>
                                        <p:attrNameLst>
                                          <p:attrName>ppt_y</p:attrName>
                                        </p:attrNameLst>
                                      </p:cBhvr>
                                      <p:tavLst>
                                        <p:tav tm="0">
                                          <p:val>
                                            <p:strVal val="1+#ppt_h/2"/>
                                          </p:val>
                                        </p:tav>
                                        <p:tav tm="100000">
                                          <p:val>
                                            <p:strVal val="#ppt_y"/>
                                          </p:val>
                                        </p:tav>
                                      </p:tavLst>
                                    </p:anim>
                                  </p:childTnLst>
                                </p:cTn>
                              </p:par>
                              <p:par>
                                <p:cTn id="83" nodeType="withEffect" fill="hold" presetClass="entr" presetID="2" presetSubtype="8">
                                  <p:stCondLst>
                                    <p:cond delay="0"/>
                                  </p:stCondLst>
                                  <p:childTnLst>
                                    <p:set>
                                      <p:cBhvr>
                                        <p:cTn id="84" dur="1" fill="hold">
                                          <p:stCondLst>
                                            <p:cond delay="0"/>
                                          </p:stCondLst>
                                        </p:cTn>
                                        <p:tgtEl>
                                          <p:spTgt spid="634">
                                            <p:txEl>
                                              <p:pRg st="3" end="3"/>
                                            </p:txEl>
                                          </p:spTgt>
                                        </p:tgtEl>
                                        <p:attrNameLst>
                                          <p:attrName>style.visibility</p:attrName>
                                        </p:attrNameLst>
                                      </p:cBhvr>
                                      <p:to>
                                        <p:strVal val="visible"/>
                                      </p:to>
                                    </p:set>
                                    <p:anim calcmode="lin" valueType="num">
                                      <p:cBhvr additive="repl">
                                        <p:cTn id="85" dur="300" fill="hold"/>
                                        <p:tgtEl>
                                          <p:spTgt spid="634">
                                            <p:txEl>
                                              <p:pRg st="3" end="3"/>
                                            </p:txEl>
                                          </p:spTgt>
                                        </p:tgtEl>
                                        <p:attrNameLst>
                                          <p:attrName>ppt_x</p:attrName>
                                        </p:attrNameLst>
                                      </p:cBhvr>
                                      <p:tavLst>
                                        <p:tav tm="0">
                                          <p:val>
                                            <p:strVal val="0-#ppt_w/2"/>
                                          </p:val>
                                        </p:tav>
                                        <p:tav tm="100000">
                                          <p:val>
                                            <p:strVal val="#ppt_x"/>
                                          </p:val>
                                        </p:tav>
                                      </p:tavLst>
                                    </p:anim>
                                    <p:anim calcmode="lin" valueType="num">
                                      <p:cBhvr additive="repl">
                                        <p:cTn id="86" dur="300" fill="hold"/>
                                        <p:tgtEl>
                                          <p:spTgt spid="63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2" presetSubtype="8">
                                  <p:stCondLst>
                                    <p:cond delay="0"/>
                                  </p:stCondLst>
                                  <p:childTnLst>
                                    <p:set>
                                      <p:cBhvr>
                                        <p:cTn id="90" dur="1" fill="hold">
                                          <p:stCondLst>
                                            <p:cond delay="0"/>
                                          </p:stCondLst>
                                        </p:cTn>
                                        <p:tgtEl>
                                          <p:spTgt spid="634">
                                            <p:txEl>
                                              <p:pRg st="5" end="5"/>
                                            </p:txEl>
                                          </p:spTgt>
                                        </p:tgtEl>
                                        <p:attrNameLst>
                                          <p:attrName>style.visibility</p:attrName>
                                        </p:attrNameLst>
                                      </p:cBhvr>
                                      <p:to>
                                        <p:strVal val="visible"/>
                                      </p:to>
                                    </p:set>
                                    <p:anim calcmode="lin" valueType="num">
                                      <p:cBhvr additive="repl">
                                        <p:cTn id="91" dur="300" fill="hold"/>
                                        <p:tgtEl>
                                          <p:spTgt spid="634">
                                            <p:txEl>
                                              <p:pRg st="5" end="5"/>
                                            </p:txEl>
                                          </p:spTgt>
                                        </p:tgtEl>
                                        <p:attrNameLst>
                                          <p:attrName>ppt_x</p:attrName>
                                        </p:attrNameLst>
                                      </p:cBhvr>
                                      <p:tavLst>
                                        <p:tav tm="0">
                                          <p:val>
                                            <p:strVal val="0-#ppt_w/2"/>
                                          </p:val>
                                        </p:tav>
                                        <p:tav tm="100000">
                                          <p:val>
                                            <p:strVal val="#ppt_x"/>
                                          </p:val>
                                        </p:tav>
                                      </p:tavLst>
                                    </p:anim>
                                    <p:anim calcmode="lin" valueType="num">
                                      <p:cBhvr additive="repl">
                                        <p:cTn id="92" dur="300" fill="hold"/>
                                        <p:tgtEl>
                                          <p:spTgt spid="63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2" presetSubtype="8">
                                  <p:stCondLst>
                                    <p:cond delay="0"/>
                                  </p:stCondLst>
                                  <p:childTnLst>
                                    <p:set>
                                      <p:cBhvr>
                                        <p:cTn id="96" dur="1" fill="hold">
                                          <p:stCondLst>
                                            <p:cond delay="0"/>
                                          </p:stCondLst>
                                        </p:cTn>
                                        <p:tgtEl>
                                          <p:spTgt spid="634">
                                            <p:txEl>
                                              <p:pRg st="7" end="7"/>
                                            </p:txEl>
                                          </p:spTgt>
                                        </p:tgtEl>
                                        <p:attrNameLst>
                                          <p:attrName>style.visibility</p:attrName>
                                        </p:attrNameLst>
                                      </p:cBhvr>
                                      <p:to>
                                        <p:strVal val="visible"/>
                                      </p:to>
                                    </p:set>
                                    <p:anim calcmode="lin" valueType="num">
                                      <p:cBhvr additive="repl">
                                        <p:cTn id="97" dur="300" fill="hold"/>
                                        <p:tgtEl>
                                          <p:spTgt spid="634">
                                            <p:txEl>
                                              <p:pRg st="7" end="7"/>
                                            </p:txEl>
                                          </p:spTgt>
                                        </p:tgtEl>
                                        <p:attrNameLst>
                                          <p:attrName>ppt_x</p:attrName>
                                        </p:attrNameLst>
                                      </p:cBhvr>
                                      <p:tavLst>
                                        <p:tav tm="0">
                                          <p:val>
                                            <p:strVal val="0-#ppt_w/2"/>
                                          </p:val>
                                        </p:tav>
                                        <p:tav tm="100000">
                                          <p:val>
                                            <p:strVal val="#ppt_x"/>
                                          </p:val>
                                        </p:tav>
                                      </p:tavLst>
                                    </p:anim>
                                    <p:anim calcmode="lin" valueType="num">
                                      <p:cBhvr additive="repl">
                                        <p:cTn id="98" dur="300" fill="hold"/>
                                        <p:tgtEl>
                                          <p:spTgt spid="634">
                                            <p:txEl>
                                              <p:pRg st="7" end="7"/>
                                            </p:txEl>
                                          </p:spTgt>
                                        </p:tgtEl>
                                        <p:attrNameLst>
                                          <p:attrName>ppt_y</p:attrName>
                                        </p:attrNameLst>
                                      </p:cBhvr>
                                      <p:tavLst>
                                        <p:tav tm="0">
                                          <p:val>
                                            <p:strVal val="#ppt_y"/>
                                          </p:val>
                                        </p:tav>
                                        <p:tav tm="100000">
                                          <p:val>
                                            <p:strVal val="#ppt_y"/>
                                          </p:val>
                                        </p:tav>
                                      </p:tavLst>
                                    </p:anim>
                                  </p:childTnLst>
                                </p:cTn>
                              </p:par>
                              <p:par>
                                <p:cTn id="99" nodeType="withEffect" fill="hold" presetClass="entr" presetID="2" presetSubtype="8">
                                  <p:stCondLst>
                                    <p:cond delay="0"/>
                                  </p:stCondLst>
                                  <p:childTnLst>
                                    <p:set>
                                      <p:cBhvr>
                                        <p:cTn id="100" dur="1" fill="hold">
                                          <p:stCondLst>
                                            <p:cond delay="0"/>
                                          </p:stCondLst>
                                        </p:cTn>
                                        <p:tgtEl>
                                          <p:spTgt spid="634">
                                            <p:txEl>
                                              <p:pRg st="8" end="8"/>
                                            </p:txEl>
                                          </p:spTgt>
                                        </p:tgtEl>
                                        <p:attrNameLst>
                                          <p:attrName>style.visibility</p:attrName>
                                        </p:attrNameLst>
                                      </p:cBhvr>
                                      <p:to>
                                        <p:strVal val="visible"/>
                                      </p:to>
                                    </p:set>
                                    <p:anim calcmode="lin" valueType="num">
                                      <p:cBhvr additive="repl">
                                        <p:cTn id="101" dur="300" fill="hold"/>
                                        <p:tgtEl>
                                          <p:spTgt spid="634">
                                            <p:txEl>
                                              <p:pRg st="8" end="8"/>
                                            </p:txEl>
                                          </p:spTgt>
                                        </p:tgtEl>
                                        <p:attrNameLst>
                                          <p:attrName>ppt_x</p:attrName>
                                        </p:attrNameLst>
                                      </p:cBhvr>
                                      <p:tavLst>
                                        <p:tav tm="0">
                                          <p:val>
                                            <p:strVal val="0-#ppt_w/2"/>
                                          </p:val>
                                        </p:tav>
                                        <p:tav tm="100000">
                                          <p:val>
                                            <p:strVal val="#ppt_x"/>
                                          </p:val>
                                        </p:tav>
                                      </p:tavLst>
                                    </p:anim>
                                    <p:anim calcmode="lin" valueType="num">
                                      <p:cBhvr additive="repl">
                                        <p:cTn id="102" dur="300" fill="hold"/>
                                        <p:tgtEl>
                                          <p:spTgt spid="63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305640" y="478584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40"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FRONTEND OPENAPI VALIDATOR</a:t>
            </a:r>
            <a:endParaRPr b="0" lang="en-GB" sz="2800" spc="-1" strike="noStrike">
              <a:latin typeface="Arial"/>
            </a:endParaRPr>
          </a:p>
        </p:txBody>
      </p:sp>
      <p:sp>
        <p:nvSpPr>
          <p:cNvPr id="641"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4E5520D7-BB8E-4A6D-B092-ED18177C66B9}" type="slidenum">
              <a:rPr b="0" lang="en-GB" sz="820" spc="-1" strike="noStrike">
                <a:solidFill>
                  <a:srgbClr val="000000"/>
                </a:solidFill>
                <a:latin typeface="Arial"/>
                <a:ea typeface="DejaVu Sans"/>
              </a:rPr>
              <a:t>1</a:t>
            </a:fld>
            <a:endParaRPr b="0" lang="en-GB" sz="820" spc="-1" strike="noStrike">
              <a:latin typeface="Arial"/>
            </a:endParaRPr>
          </a:p>
        </p:txBody>
      </p:sp>
      <p:sp>
        <p:nvSpPr>
          <p:cNvPr id="642"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1400" spc="-1" strike="noStrike">
                <a:solidFill>
                  <a:srgbClr val="000000"/>
                </a:solidFill>
                <a:latin typeface="Arial"/>
                <a:ea typeface="DejaVu Sans"/>
              </a:rPr>
              <a:t>Here are a couple of OpenApi validators for ExpressJS that automatically validate API requests and responses based on an OpenAPI spec.</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express-openapi-validate (</a:t>
            </a:r>
            <a:r>
              <a:rPr b="0" lang="en-GB" sz="1400" spc="-1" strike="noStrike" u="sng">
                <a:solidFill>
                  <a:srgbClr val="0000ff"/>
                </a:solidFill>
                <a:uFillTx/>
                <a:latin typeface="Arial"/>
                <a:ea typeface="DejaVu Sans"/>
                <a:hlinkClick r:id="rId1"/>
              </a:rPr>
              <a:t>https://www.npmjs.com/package/express-openapi-validate</a:t>
            </a:r>
            <a:r>
              <a:rPr b="1" i="1" lang="en-GB" sz="1400" spc="-1" strike="noStrike">
                <a:solidFill>
                  <a:srgbClr val="000000"/>
                </a:solidFill>
                <a:latin typeface="Arial"/>
                <a:ea typeface="DejaVu Sans"/>
              </a:rPr>
              <a:t>)</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express-openapi-validator (</a:t>
            </a:r>
            <a:r>
              <a:rPr b="0" lang="en-GB" sz="1400" spc="-1" strike="noStrike" u="sng">
                <a:solidFill>
                  <a:srgbClr val="0000ff"/>
                </a:solidFill>
                <a:uFillTx/>
                <a:latin typeface="Arial"/>
                <a:ea typeface="DejaVu Sans"/>
                <a:hlinkClick r:id="rId2"/>
              </a:rPr>
              <a:t>https://www.npmjs.com/package/express-openapi-validator</a:t>
            </a:r>
            <a:r>
              <a:rPr b="1" i="1" lang="en-GB" sz="1400" spc="-1" strike="noStrike">
                <a:solidFill>
                  <a:srgbClr val="000000"/>
                </a:solidFill>
                <a:latin typeface="Arial"/>
                <a:ea typeface="DejaVu Sans"/>
              </a:rPr>
              <a:t>)</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643"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44" name="Picture 7" descr=""/>
          <p:cNvPicPr/>
          <p:nvPr/>
        </p:nvPicPr>
        <p:blipFill>
          <a:blip r:embed="rId3"/>
          <a:stretch/>
        </p:blipFill>
        <p:spPr>
          <a:xfrm>
            <a:off x="7725240" y="243360"/>
            <a:ext cx="1110960" cy="431640"/>
          </a:xfrm>
          <a:prstGeom prst="rect">
            <a:avLst/>
          </a:prstGeom>
          <a:ln>
            <a:noFill/>
          </a:ln>
        </p:spPr>
      </p:pic>
      <p:sp>
        <p:nvSpPr>
          <p:cNvPr id="645"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46"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INTRODUCTION</a:t>
            </a:r>
            <a:endParaRPr b="0" lang="en-GB" sz="3600" spc="-1" strike="noStrike">
              <a:latin typeface="Arial"/>
            </a:endParaRPr>
          </a:p>
        </p:txBody>
      </p:sp>
      <p:sp>
        <p:nvSpPr>
          <p:cNvPr id="321"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01</a:t>
            </a:r>
            <a:endParaRPr b="0" lang="en-GB" sz="8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CustomShape 1"/>
          <p:cNvSpPr/>
          <p:nvPr/>
        </p:nvSpPr>
        <p:spPr>
          <a:xfrm>
            <a:off x="305640" y="478260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Tooling</a:t>
            </a:r>
            <a:endParaRPr b="0" lang="en-GB" sz="800" spc="-1" strike="noStrike">
              <a:latin typeface="Arial"/>
            </a:endParaRPr>
          </a:p>
        </p:txBody>
      </p:sp>
      <p:sp>
        <p:nvSpPr>
          <p:cNvPr id="648"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OTHER</a:t>
            </a:r>
            <a:endParaRPr b="0" lang="en-GB" sz="2800" spc="-1" strike="noStrike">
              <a:latin typeface="Arial"/>
            </a:endParaRPr>
          </a:p>
        </p:txBody>
      </p:sp>
      <p:sp>
        <p:nvSpPr>
          <p:cNvPr id="649"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FF181ABB-79D1-4CF4-82FB-8805B38F8CED}" type="slidenum">
              <a:rPr b="0" lang="en-GB" sz="820" spc="-1" strike="noStrike">
                <a:solidFill>
                  <a:srgbClr val="000000"/>
                </a:solidFill>
                <a:latin typeface="Arial"/>
                <a:ea typeface="DejaVu Sans"/>
              </a:rPr>
              <a:t>1</a:t>
            </a:fld>
            <a:endParaRPr b="0" lang="en-GB" sz="820" spc="-1" strike="noStrike">
              <a:latin typeface="Arial"/>
            </a:endParaRPr>
          </a:p>
        </p:txBody>
      </p:sp>
      <p:sp>
        <p:nvSpPr>
          <p:cNvPr id="650"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Java</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SpringBoot</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JavaScript</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TypeScript</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Angular</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MongoDB</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Docker</a:t>
            </a:r>
            <a:endParaRPr b="0" lang="en-GB" sz="1400" spc="-1" strike="noStrike">
              <a:latin typeface="Arial"/>
            </a:endParaRPr>
          </a:p>
        </p:txBody>
      </p:sp>
      <p:pic>
        <p:nvPicPr>
          <p:cNvPr id="651" name="Picture 7" descr=""/>
          <p:cNvPicPr/>
          <p:nvPr/>
        </p:nvPicPr>
        <p:blipFill>
          <a:blip r:embed="rId1"/>
          <a:stretch/>
        </p:blipFill>
        <p:spPr>
          <a:xfrm>
            <a:off x="6860880" y="693720"/>
            <a:ext cx="874080" cy="874080"/>
          </a:xfrm>
          <a:prstGeom prst="rect">
            <a:avLst/>
          </a:prstGeom>
          <a:ln>
            <a:noFill/>
          </a:ln>
        </p:spPr>
      </p:pic>
      <p:pic>
        <p:nvPicPr>
          <p:cNvPr id="652" name="Picture 8" descr=""/>
          <p:cNvPicPr/>
          <p:nvPr/>
        </p:nvPicPr>
        <p:blipFill>
          <a:blip r:embed="rId2"/>
          <a:stretch/>
        </p:blipFill>
        <p:spPr>
          <a:xfrm>
            <a:off x="6881040" y="2008080"/>
            <a:ext cx="675000" cy="675000"/>
          </a:xfrm>
          <a:prstGeom prst="rect">
            <a:avLst/>
          </a:prstGeom>
          <a:ln>
            <a:noFill/>
          </a:ln>
        </p:spPr>
      </p:pic>
      <p:pic>
        <p:nvPicPr>
          <p:cNvPr id="653" name="Graphic 9" descr=""/>
          <p:cNvPicPr/>
          <p:nvPr/>
        </p:nvPicPr>
        <p:blipFill>
          <a:blip r:embed="rId3"/>
          <a:stretch/>
        </p:blipFill>
        <p:spPr>
          <a:xfrm>
            <a:off x="3680280" y="739800"/>
            <a:ext cx="874080" cy="874080"/>
          </a:xfrm>
          <a:prstGeom prst="rect">
            <a:avLst/>
          </a:prstGeom>
          <a:ln>
            <a:noFill/>
          </a:ln>
        </p:spPr>
      </p:pic>
      <p:pic>
        <p:nvPicPr>
          <p:cNvPr id="654" name="Graphic 10" descr=""/>
          <p:cNvPicPr/>
          <p:nvPr/>
        </p:nvPicPr>
        <p:blipFill>
          <a:blip r:embed="rId4"/>
          <a:stretch/>
        </p:blipFill>
        <p:spPr>
          <a:xfrm>
            <a:off x="5325840" y="1389960"/>
            <a:ext cx="690120" cy="1309320"/>
          </a:xfrm>
          <a:prstGeom prst="rect">
            <a:avLst/>
          </a:prstGeom>
          <a:ln>
            <a:noFill/>
          </a:ln>
        </p:spPr>
      </p:pic>
      <p:pic>
        <p:nvPicPr>
          <p:cNvPr id="655" name="Graphic 11" descr=""/>
          <p:cNvPicPr/>
          <p:nvPr/>
        </p:nvPicPr>
        <p:blipFill>
          <a:blip r:embed="rId5"/>
          <a:stretch/>
        </p:blipFill>
        <p:spPr>
          <a:xfrm>
            <a:off x="6412680" y="3123360"/>
            <a:ext cx="675000" cy="675000"/>
          </a:xfrm>
          <a:prstGeom prst="rect">
            <a:avLst/>
          </a:prstGeom>
          <a:ln>
            <a:noFill/>
          </a:ln>
        </p:spPr>
      </p:pic>
      <p:pic>
        <p:nvPicPr>
          <p:cNvPr id="656" name="Picture 12" descr=""/>
          <p:cNvPicPr/>
          <p:nvPr/>
        </p:nvPicPr>
        <p:blipFill>
          <a:blip r:embed="rId6"/>
          <a:stretch/>
        </p:blipFill>
        <p:spPr>
          <a:xfrm>
            <a:off x="4318920" y="3300840"/>
            <a:ext cx="1038960" cy="744120"/>
          </a:xfrm>
          <a:prstGeom prst="rect">
            <a:avLst/>
          </a:prstGeom>
          <a:ln>
            <a:noFill/>
          </a:ln>
        </p:spPr>
      </p:pic>
      <p:pic>
        <p:nvPicPr>
          <p:cNvPr id="657" name="Picture 13" descr=""/>
          <p:cNvPicPr/>
          <p:nvPr/>
        </p:nvPicPr>
        <p:blipFill>
          <a:blip r:embed="rId7"/>
          <a:stretch/>
        </p:blipFill>
        <p:spPr>
          <a:xfrm>
            <a:off x="3238560" y="2235240"/>
            <a:ext cx="1398600" cy="376200"/>
          </a:xfrm>
          <a:prstGeom prst="rect">
            <a:avLst/>
          </a:prstGeom>
          <a:ln>
            <a:noFill/>
          </a:ln>
        </p:spPr>
      </p:pic>
      <p:pic>
        <p:nvPicPr>
          <p:cNvPr id="658" name="Picture 14" descr=""/>
          <p:cNvPicPr/>
          <p:nvPr/>
        </p:nvPicPr>
        <p:blipFill>
          <a:blip r:embed="rId8"/>
          <a:stretch/>
        </p:blipFill>
        <p:spPr>
          <a:xfrm>
            <a:off x="4838760" y="-118080"/>
            <a:ext cx="1664280" cy="1664280"/>
          </a:xfrm>
          <a:prstGeom prst="rect">
            <a:avLst/>
          </a:prstGeom>
          <a:ln>
            <a:noFill/>
          </a:ln>
        </p:spPr>
      </p:pic>
      <p:sp>
        <p:nvSpPr>
          <p:cNvPr id="659"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660"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61"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294480" y="478584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Brain Focus</a:t>
            </a:r>
            <a:endParaRPr b="0" lang="en-GB" sz="800" spc="-1" strike="noStrike">
              <a:latin typeface="Arial"/>
            </a:endParaRPr>
          </a:p>
        </p:txBody>
      </p:sp>
      <p:sp>
        <p:nvSpPr>
          <p:cNvPr id="663"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WOLF FACT</a:t>
            </a:r>
            <a:endParaRPr b="0" lang="en-GB" sz="2800" spc="-1" strike="noStrike">
              <a:latin typeface="Arial"/>
            </a:endParaRPr>
          </a:p>
        </p:txBody>
      </p:sp>
      <p:sp>
        <p:nvSpPr>
          <p:cNvPr id="664"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4545EDAA-3C3B-4E4C-98A0-832C437BD245}" type="slidenum">
              <a:rPr b="0" lang="en-GB" sz="820" spc="-1" strike="noStrike">
                <a:solidFill>
                  <a:srgbClr val="000000"/>
                </a:solidFill>
                <a:latin typeface="Arial"/>
                <a:ea typeface="DejaVu Sans"/>
              </a:rPr>
              <a:t>1</a:t>
            </a:fld>
            <a:endParaRPr b="0" lang="en-GB" sz="820" spc="-1" strike="noStrike">
              <a:latin typeface="Arial"/>
            </a:endParaRPr>
          </a:p>
        </p:txBody>
      </p:sp>
      <p:sp>
        <p:nvSpPr>
          <p:cNvPr id="665" name="CustomShape 4"/>
          <p:cNvSpPr/>
          <p:nvPr/>
        </p:nvSpPr>
        <p:spPr>
          <a:xfrm>
            <a:off x="5165640" y="1420560"/>
            <a:ext cx="3198240" cy="303696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1" i="1" lang="en-GB" sz="1400" spc="-1" strike="noStrike">
                <a:solidFill>
                  <a:srgbClr val="000000"/>
                </a:solidFill>
                <a:latin typeface="Arial"/>
                <a:ea typeface="DejaVu Sans"/>
              </a:rPr>
              <a:t>The Wolf /Canis Lupus/</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Represents strength, loyalty, family ties, caring and expresses freedom and fortitude.</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The Japanese word for wolf, "Ookami", means "Great God".</a:t>
            </a:r>
            <a:endParaRPr b="0" lang="en-GB" sz="1400" spc="-1" strike="noStrike">
              <a:latin typeface="Arial"/>
            </a:endParaRPr>
          </a:p>
        </p:txBody>
      </p:sp>
      <p:pic>
        <p:nvPicPr>
          <p:cNvPr id="666" name="Picture 8" descr=""/>
          <p:cNvPicPr/>
          <p:nvPr/>
        </p:nvPicPr>
        <p:blipFill>
          <a:blip r:embed="rId1"/>
          <a:stretch/>
        </p:blipFill>
        <p:spPr>
          <a:xfrm>
            <a:off x="1178280" y="995040"/>
            <a:ext cx="3381120" cy="2978640"/>
          </a:xfrm>
          <a:prstGeom prst="rect">
            <a:avLst/>
          </a:prstGeom>
          <a:ln w="190440">
            <a:solidFill>
              <a:srgbClr val="ffffff"/>
            </a:solidFill>
            <a:miter/>
          </a:ln>
          <a:effectLst>
            <a:outerShdw algn="tl" blurRad="65000" dir="12900000" dist="50800" kx="195000" ky="145000" rotWithShape="0">
              <a:srgbClr val="000000">
                <a:alpha val="30000"/>
              </a:srgbClr>
            </a:outerShdw>
          </a:effectLst>
          <a:scene3d>
            <a:camera prst="orthographicFront">
              <a:rot lat="0" lon="0" rev="360000"/>
            </a:camera>
            <a:lightRig dir="t" rig="twoPt">
              <a:rot lat="0" lon="0" rev="7200000"/>
            </a:lightRig>
          </a:scene3d>
          <a:sp3d contourW="12700">
            <a:bevelT w="25400" h="19050"/>
            <a:contourClr>
              <a:srgbClr val="969696"/>
            </a:contourClr>
          </a:sp3d>
        </p:spPr>
      </p:pic>
      <p:sp>
        <p:nvSpPr>
          <p:cNvPr id="667"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68" name="Picture 12" descr=""/>
          <p:cNvPicPr/>
          <p:nvPr/>
        </p:nvPicPr>
        <p:blipFill>
          <a:blip r:embed="rId2"/>
          <a:stretch/>
        </p:blipFill>
        <p:spPr>
          <a:xfrm>
            <a:off x="7787160" y="65160"/>
            <a:ext cx="1153800" cy="1051560"/>
          </a:xfrm>
          <a:prstGeom prst="rect">
            <a:avLst/>
          </a:prstGeom>
          <a:ln>
            <a:noFill/>
          </a:ln>
        </p:spPr>
      </p:pic>
      <p:sp>
        <p:nvSpPr>
          <p:cNvPr id="669"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70"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DEMO</a:t>
            </a:r>
            <a:endParaRPr b="0" lang="en-GB" sz="3600" spc="-1" strike="noStrike">
              <a:latin typeface="Arial"/>
            </a:endParaRPr>
          </a:p>
        </p:txBody>
      </p:sp>
      <p:sp>
        <p:nvSpPr>
          <p:cNvPr id="672"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08</a:t>
            </a:r>
            <a:endParaRPr b="0" lang="en-GB" sz="88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305640" y="477828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What are we going to do in the demo</a:t>
            </a:r>
            <a:endParaRPr b="0" lang="en-GB" sz="800" spc="-1" strike="noStrike">
              <a:latin typeface="Arial"/>
            </a:endParaRPr>
          </a:p>
        </p:txBody>
      </p:sp>
      <p:sp>
        <p:nvSpPr>
          <p:cNvPr id="674"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DEMO TODO</a:t>
            </a:r>
            <a:endParaRPr b="0" lang="en-GB" sz="2800" spc="-1" strike="noStrike">
              <a:latin typeface="Arial"/>
            </a:endParaRPr>
          </a:p>
        </p:txBody>
      </p:sp>
      <p:sp>
        <p:nvSpPr>
          <p:cNvPr id="675"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4C398625-DC0C-4839-B90C-98AB3A803EFB}" type="slidenum">
              <a:rPr b="0" lang="en-GB" sz="820" spc="-1" strike="noStrike">
                <a:solidFill>
                  <a:srgbClr val="000000"/>
                </a:solidFill>
                <a:latin typeface="Arial"/>
                <a:ea typeface="DejaVu Sans"/>
              </a:rPr>
              <a:t>1</a:t>
            </a:fld>
            <a:endParaRPr b="0" lang="en-GB" sz="820" spc="-1" strike="noStrike">
              <a:latin typeface="Arial"/>
            </a:endParaRPr>
          </a:p>
        </p:txBody>
      </p:sp>
      <p:sp>
        <p:nvSpPr>
          <p:cNvPr id="676" name="CustomShape 4"/>
          <p:cNvSpPr/>
          <p:nvPr/>
        </p:nvSpPr>
        <p:spPr>
          <a:xfrm>
            <a:off x="305640" y="100116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Write an OpenAPI Spec</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 it and an openapi-generator to generate a back-end server in Java and SpringBoot</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 it and an openapi-generator to generate a front-end client in JavaScript and Angular</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 Atlassian’s validator to add tests to the back-end server and validate our API</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 express-openapi-validate to add tests to the front-end server and validate our API</a:t>
            </a:r>
            <a:endParaRPr b="0" lang="en-GB" sz="1400" spc="-1" strike="noStrike">
              <a:latin typeface="Arial"/>
            </a:endParaRPr>
          </a:p>
          <a:p>
            <a:pPr>
              <a:lnSpc>
                <a:spcPct val="90000"/>
              </a:lnSpc>
              <a:spcBef>
                <a:spcPts val="1001"/>
              </a:spcBef>
            </a:pP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Demonstrate how the tests fail if we breach our API contract</a:t>
            </a:r>
            <a:endParaRPr b="0" lang="en-GB" sz="1400" spc="-1" strike="noStrike">
              <a:latin typeface="Arial"/>
            </a:endParaRPr>
          </a:p>
        </p:txBody>
      </p:sp>
      <p:sp>
        <p:nvSpPr>
          <p:cNvPr id="677"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78" name="Picture 13" descr=""/>
          <p:cNvPicPr/>
          <p:nvPr/>
        </p:nvPicPr>
        <p:blipFill>
          <a:blip r:embed="rId1"/>
          <a:stretch/>
        </p:blipFill>
        <p:spPr>
          <a:xfrm>
            <a:off x="8027280" y="141480"/>
            <a:ext cx="864000" cy="865800"/>
          </a:xfrm>
          <a:prstGeom prst="rect">
            <a:avLst/>
          </a:prstGeom>
          <a:ln>
            <a:noFill/>
          </a:ln>
        </p:spPr>
      </p:pic>
      <p:pic>
        <p:nvPicPr>
          <p:cNvPr id="679" name="Graphic 14" descr=""/>
          <p:cNvPicPr/>
          <p:nvPr/>
        </p:nvPicPr>
        <p:blipFill>
          <a:blip r:embed="rId2"/>
          <a:stretch/>
        </p:blipFill>
        <p:spPr>
          <a:xfrm>
            <a:off x="7710120" y="356040"/>
            <a:ext cx="371880" cy="371880"/>
          </a:xfrm>
          <a:prstGeom prst="rect">
            <a:avLst/>
          </a:prstGeom>
          <a:ln>
            <a:noFill/>
          </a:ln>
        </p:spPr>
      </p:pic>
      <p:pic>
        <p:nvPicPr>
          <p:cNvPr id="680" name="Graphic 15" descr=""/>
          <p:cNvPicPr/>
          <p:nvPr/>
        </p:nvPicPr>
        <p:blipFill>
          <a:blip r:embed="rId3"/>
          <a:stretch/>
        </p:blipFill>
        <p:spPr>
          <a:xfrm>
            <a:off x="7710120" y="107280"/>
            <a:ext cx="371880" cy="371880"/>
          </a:xfrm>
          <a:prstGeom prst="rect">
            <a:avLst/>
          </a:prstGeom>
          <a:ln>
            <a:noFill/>
          </a:ln>
        </p:spPr>
      </p:pic>
      <p:sp>
        <p:nvSpPr>
          <p:cNvPr id="681"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82"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6593E051-56A6-496C-B17D-CF13B860C805}" type="slidenum">
              <a:rPr b="0" lang="en-GB" sz="820" spc="-1" strike="noStrike">
                <a:solidFill>
                  <a:srgbClr val="000000"/>
                </a:solidFill>
                <a:latin typeface="Arial"/>
                <a:ea typeface="DejaVu Sans"/>
              </a:rPr>
              <a:t>1</a:t>
            </a:fld>
            <a:endParaRPr b="0" lang="en-GB" sz="820" spc="-1" strike="noStrike">
              <a:latin typeface="Arial"/>
            </a:endParaRPr>
          </a:p>
        </p:txBody>
      </p:sp>
      <p:sp>
        <p:nvSpPr>
          <p:cNvPr id="684" name="CustomShape 2"/>
          <p:cNvSpPr/>
          <p:nvPr/>
        </p:nvSpPr>
        <p:spPr>
          <a:xfrm rot="19814400">
            <a:off x="3224160" y="2144880"/>
            <a:ext cx="2689560" cy="843840"/>
          </a:xfrm>
          <a:prstGeom prst="rect">
            <a:avLst/>
          </a:prstGeom>
          <a:noFill/>
          <a:ln>
            <a:noFill/>
          </a:ln>
        </p:spPr>
        <p:style>
          <a:lnRef idx="0"/>
          <a:fillRef idx="0"/>
          <a:effectRef idx="0"/>
          <a:fontRef idx="minor"/>
        </p:style>
        <p:txBody>
          <a:bodyPr lIns="90000" rIns="90000" tIns="45000" bIns="45000"/>
          <a:p>
            <a:pPr algn="ctr">
              <a:lnSpc>
                <a:spcPct val="100000"/>
              </a:lnSpc>
            </a:pPr>
            <a:r>
              <a:rPr b="1" lang="en-GB" sz="4950" spc="-1" strike="noStrike">
                <a:solidFill>
                  <a:srgbClr val="000000"/>
                </a:solidFill>
                <a:latin typeface="Arial"/>
                <a:ea typeface="DejaVu Sans"/>
              </a:rPr>
              <a:t>{DEMO}</a:t>
            </a:r>
            <a:endParaRPr b="0" lang="en-GB" sz="4950" spc="-1" strike="noStrike">
              <a:latin typeface="Arial"/>
            </a:endParaRPr>
          </a:p>
        </p:txBody>
      </p:sp>
      <p:sp>
        <p:nvSpPr>
          <p:cNvPr id="685" name="CustomShape 3"/>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86" name="Picture 13" descr=""/>
          <p:cNvPicPr/>
          <p:nvPr/>
        </p:nvPicPr>
        <p:blipFill>
          <a:blip r:embed="rId1"/>
          <a:stretch/>
        </p:blipFill>
        <p:spPr>
          <a:xfrm>
            <a:off x="8027280" y="141480"/>
            <a:ext cx="864000" cy="865800"/>
          </a:xfrm>
          <a:prstGeom prst="rect">
            <a:avLst/>
          </a:prstGeom>
          <a:ln>
            <a:noFill/>
          </a:ln>
        </p:spPr>
      </p:pic>
      <p:pic>
        <p:nvPicPr>
          <p:cNvPr id="687" name="Graphic 14" descr=""/>
          <p:cNvPicPr/>
          <p:nvPr/>
        </p:nvPicPr>
        <p:blipFill>
          <a:blip r:embed="rId2"/>
          <a:stretch/>
        </p:blipFill>
        <p:spPr>
          <a:xfrm>
            <a:off x="7710120" y="356040"/>
            <a:ext cx="371880" cy="371880"/>
          </a:xfrm>
          <a:prstGeom prst="rect">
            <a:avLst/>
          </a:prstGeom>
          <a:ln>
            <a:noFill/>
          </a:ln>
        </p:spPr>
      </p:pic>
      <p:pic>
        <p:nvPicPr>
          <p:cNvPr id="688" name="Graphic 15" descr=""/>
          <p:cNvPicPr/>
          <p:nvPr/>
        </p:nvPicPr>
        <p:blipFill>
          <a:blip r:embed="rId3"/>
          <a:stretch/>
        </p:blipFill>
        <p:spPr>
          <a:xfrm>
            <a:off x="7710120" y="107280"/>
            <a:ext cx="371880" cy="371880"/>
          </a:xfrm>
          <a:prstGeom prst="rect">
            <a:avLst/>
          </a:prstGeom>
          <a:ln>
            <a:noFill/>
          </a:ln>
        </p:spPr>
      </p:pic>
      <p:sp>
        <p:nvSpPr>
          <p:cNvPr id="689" name="CustomShape 4"/>
          <p:cNvSpPr/>
          <p:nvPr/>
        </p:nvSpPr>
        <p:spPr>
          <a:xfrm>
            <a:off x="305640" y="477828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Demo</a:t>
            </a:r>
            <a:endParaRPr b="0" lang="en-GB" sz="800" spc="-1" strike="noStrike">
              <a:latin typeface="Arial"/>
            </a:endParaRPr>
          </a:p>
        </p:txBody>
      </p:sp>
      <p:sp>
        <p:nvSpPr>
          <p:cNvPr id="690" name="CustomShape 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691" name="CustomShape 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RECAP</a:t>
            </a:r>
            <a:endParaRPr b="0" lang="en-GB" sz="3600" spc="-1" strike="noStrike">
              <a:latin typeface="Arial"/>
            </a:endParaRPr>
          </a:p>
        </p:txBody>
      </p:sp>
      <p:sp>
        <p:nvSpPr>
          <p:cNvPr id="693"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09</a:t>
            </a:r>
            <a:endParaRPr b="0" lang="en-GB" sz="8800" spc="-1" strike="noStrike">
              <a:latin typeface="Arial"/>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CustomShape 1"/>
          <p:cNvSpPr/>
          <p:nvPr/>
        </p:nvSpPr>
        <p:spPr>
          <a:xfrm>
            <a:off x="305640" y="47811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What we did in the demo</a:t>
            </a:r>
            <a:endParaRPr b="0" lang="en-GB" sz="800" spc="-1" strike="noStrike">
              <a:latin typeface="Arial"/>
            </a:endParaRPr>
          </a:p>
        </p:txBody>
      </p:sp>
      <p:sp>
        <p:nvSpPr>
          <p:cNvPr id="695"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RECAP</a:t>
            </a:r>
            <a:endParaRPr b="0" lang="en-GB" sz="2800" spc="-1" strike="noStrike">
              <a:latin typeface="Arial"/>
            </a:endParaRPr>
          </a:p>
        </p:txBody>
      </p:sp>
      <p:sp>
        <p:nvSpPr>
          <p:cNvPr id="696"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13D87625-B26B-426A-B7BD-02D0B5F5C24D}" type="slidenum">
              <a:rPr b="0" lang="en-GB" sz="820" spc="-1" strike="noStrike">
                <a:solidFill>
                  <a:srgbClr val="000000"/>
                </a:solidFill>
                <a:latin typeface="Arial"/>
                <a:ea typeface="DejaVu Sans"/>
              </a:rPr>
              <a:t>1</a:t>
            </a:fld>
            <a:endParaRPr b="0" lang="en-GB" sz="820" spc="-1" strike="noStrike">
              <a:latin typeface="Arial"/>
            </a:endParaRPr>
          </a:p>
        </p:txBody>
      </p:sp>
      <p:sp>
        <p:nvSpPr>
          <p:cNvPr id="697" name="CustomShape 4"/>
          <p:cNvSpPr/>
          <p:nvPr/>
        </p:nvSpPr>
        <p:spPr>
          <a:xfrm>
            <a:off x="305640" y="100116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Wrote an OpenAPI Spec</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Easy, both human and machine readable.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Used it and an openapi-generator to generate a back-end server in Java and SpringBoot</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Saves development time.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Used it and an openapi-generator to generate a front-end client in JavaScript and Angular</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Saves development time.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Used Atlassian’s validator to add tests to the back-end server and validate our API</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Fast feedback loop.</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Used express-openapi-validate to add tests to the front-end server and validate our API</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Fast feedback loop.</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Demonstrated how the tests fail if we breach our API contract</a:t>
            </a:r>
            <a:endParaRPr b="0" lang="en-GB" sz="1400" spc="-1" strike="noStrike">
              <a:latin typeface="Arial"/>
            </a:endParaRPr>
          </a:p>
          <a:p>
            <a:pPr lvl="1" marL="685800" indent="-227520">
              <a:lnSpc>
                <a:spcPct val="90000"/>
              </a:lnSpc>
              <a:spcBef>
                <a:spcPts val="499"/>
              </a:spcBef>
              <a:buClr>
                <a:srgbClr val="000000"/>
              </a:buClr>
              <a:buFont typeface="Wingdings" charset="2"/>
              <a:buChar char=""/>
            </a:pPr>
            <a:r>
              <a:rPr b="0" lang="en-GB" sz="1400" spc="-1" strike="noStrike">
                <a:solidFill>
                  <a:srgbClr val="000000"/>
                </a:solidFill>
                <a:latin typeface="Arial"/>
                <a:ea typeface="DejaVu Sans"/>
              </a:rPr>
              <a:t>Enforces the contract, making communication and development easier.</a:t>
            </a:r>
            <a:endParaRPr b="0" lang="en-GB" sz="1400" spc="-1" strike="noStrike">
              <a:latin typeface="Arial"/>
            </a:endParaRPr>
          </a:p>
        </p:txBody>
      </p:sp>
      <p:sp>
        <p:nvSpPr>
          <p:cNvPr id="698"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699" name="Picture 13" descr=""/>
          <p:cNvPicPr/>
          <p:nvPr/>
        </p:nvPicPr>
        <p:blipFill>
          <a:blip r:embed="rId1"/>
          <a:stretch/>
        </p:blipFill>
        <p:spPr>
          <a:xfrm>
            <a:off x="8027280" y="141480"/>
            <a:ext cx="864000" cy="865800"/>
          </a:xfrm>
          <a:prstGeom prst="rect">
            <a:avLst/>
          </a:prstGeom>
          <a:ln>
            <a:noFill/>
          </a:ln>
        </p:spPr>
      </p:pic>
      <p:pic>
        <p:nvPicPr>
          <p:cNvPr id="700" name="Graphic 14" descr=""/>
          <p:cNvPicPr/>
          <p:nvPr/>
        </p:nvPicPr>
        <p:blipFill>
          <a:blip r:embed="rId2"/>
          <a:stretch/>
        </p:blipFill>
        <p:spPr>
          <a:xfrm>
            <a:off x="7710120" y="356040"/>
            <a:ext cx="371880" cy="371880"/>
          </a:xfrm>
          <a:prstGeom prst="rect">
            <a:avLst/>
          </a:prstGeom>
          <a:ln>
            <a:noFill/>
          </a:ln>
        </p:spPr>
      </p:pic>
      <p:pic>
        <p:nvPicPr>
          <p:cNvPr id="701" name="Graphic 15" descr=""/>
          <p:cNvPicPr/>
          <p:nvPr/>
        </p:nvPicPr>
        <p:blipFill>
          <a:blip r:embed="rId3"/>
          <a:stretch/>
        </p:blipFill>
        <p:spPr>
          <a:xfrm>
            <a:off x="7710120" y="107280"/>
            <a:ext cx="371880" cy="371880"/>
          </a:xfrm>
          <a:prstGeom prst="rect">
            <a:avLst/>
          </a:prstGeom>
          <a:ln>
            <a:noFill/>
          </a:ln>
        </p:spPr>
      </p:pic>
      <p:sp>
        <p:nvSpPr>
          <p:cNvPr id="702"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03"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Openapi Contract Validation</a:t>
            </a:r>
            <a:endParaRPr b="0" lang="en-GB" sz="800" spc="-1" strike="noStrike">
              <a:latin typeface="Arial"/>
            </a:endParaRPr>
          </a:p>
        </p:txBody>
      </p:sp>
      <p:sp>
        <p:nvSpPr>
          <p:cNvPr id="705"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CLOSING THOUGHTS</a:t>
            </a:r>
            <a:endParaRPr b="0" lang="en-GB" sz="2800" spc="-1" strike="noStrike">
              <a:latin typeface="Arial"/>
            </a:endParaRPr>
          </a:p>
        </p:txBody>
      </p:sp>
      <p:sp>
        <p:nvSpPr>
          <p:cNvPr id="706"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7FBE940F-D6A0-4595-9DAB-B231113586D2}" type="slidenum">
              <a:rPr b="0" lang="en-GB" sz="820" spc="-1" strike="noStrike">
                <a:solidFill>
                  <a:srgbClr val="000000"/>
                </a:solidFill>
                <a:latin typeface="Arial"/>
                <a:ea typeface="DejaVu Sans"/>
              </a:rPr>
              <a:t>1</a:t>
            </a:fld>
            <a:endParaRPr b="0" lang="en-GB" sz="820" spc="-1" strike="noStrike">
              <a:latin typeface="Arial"/>
            </a:endParaRPr>
          </a:p>
        </p:txBody>
      </p:sp>
      <p:sp>
        <p:nvSpPr>
          <p:cNvPr id="707"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I would like to leave you with some the lyrics from the song “</a:t>
            </a:r>
            <a:r>
              <a:rPr b="1" i="1" lang="en-GB" sz="1400" spc="-1" strike="noStrike">
                <a:solidFill>
                  <a:srgbClr val="000000"/>
                </a:solidFill>
                <a:latin typeface="Arial"/>
                <a:ea typeface="DejaVu Sans"/>
              </a:rPr>
              <a:t>Everything Counts</a:t>
            </a:r>
            <a:r>
              <a:rPr b="0" lang="en-GB" sz="1400" spc="-1" strike="noStrike">
                <a:solidFill>
                  <a:srgbClr val="000000"/>
                </a:solidFill>
                <a:latin typeface="Arial"/>
                <a:ea typeface="DejaVu Sans"/>
              </a:rPr>
              <a:t>“ by </a:t>
            </a:r>
            <a:r>
              <a:rPr b="1" i="1" lang="en-GB" sz="1400" spc="-1" strike="noStrike">
                <a:solidFill>
                  <a:srgbClr val="000000"/>
                </a:solidFill>
                <a:latin typeface="Arial"/>
                <a:ea typeface="DejaVu Sans"/>
              </a:rPr>
              <a:t>Depeche Mode</a:t>
            </a:r>
            <a:r>
              <a:rPr b="0" lang="en-GB" sz="1400" spc="-1" strike="noStrike">
                <a:solidFill>
                  <a:srgbClr val="000000"/>
                </a:solidFill>
                <a:latin typeface="Arial"/>
                <a:ea typeface="DejaVu Sans"/>
              </a:rPr>
              <a:t>:</a:t>
            </a:r>
            <a:endParaRPr b="0" lang="en-GB" sz="1400" spc="-1" strike="noStrike">
              <a:latin typeface="Arial"/>
            </a:endParaRPr>
          </a:p>
          <a:p>
            <a:pPr>
              <a:lnSpc>
                <a:spcPct val="90000"/>
              </a:lnSpc>
              <a:spcBef>
                <a:spcPts val="1001"/>
              </a:spcBef>
            </a:pPr>
            <a:endParaRPr b="0" lang="en-GB" sz="1400" spc="-1" strike="noStrike">
              <a:latin typeface="Arial"/>
            </a:endParaRPr>
          </a:p>
          <a:p>
            <a:pPr algn="ctr">
              <a:lnSpc>
                <a:spcPct val="90000"/>
              </a:lnSpc>
              <a:spcBef>
                <a:spcPts val="1001"/>
              </a:spcBef>
            </a:pPr>
            <a:r>
              <a:rPr b="0" lang="en-GB" sz="1400" spc="-1" strike="noStrike">
                <a:solidFill>
                  <a:srgbClr val="000000"/>
                </a:solidFill>
                <a:latin typeface="Arial"/>
                <a:ea typeface="DejaVu Sans"/>
              </a:rPr>
              <a:t>"The handshake seals the </a:t>
            </a:r>
            <a:r>
              <a:rPr b="1" i="1" lang="en-GB" sz="1400" spc="-1" strike="noStrike">
                <a:solidFill>
                  <a:srgbClr val="000000"/>
                </a:solidFill>
                <a:latin typeface="Arial"/>
                <a:ea typeface="DejaVu Sans"/>
              </a:rPr>
              <a:t>contract</a:t>
            </a:r>
            <a:endParaRPr b="0" lang="en-GB" sz="1400" spc="-1" strike="noStrike">
              <a:latin typeface="Arial"/>
            </a:endParaRPr>
          </a:p>
          <a:p>
            <a:pPr algn="ctr">
              <a:lnSpc>
                <a:spcPct val="90000"/>
              </a:lnSpc>
              <a:spcBef>
                <a:spcPts val="1001"/>
              </a:spcBef>
            </a:pPr>
            <a:r>
              <a:rPr b="0" lang="en-GB" sz="1400" spc="-1" strike="noStrike">
                <a:solidFill>
                  <a:srgbClr val="000000"/>
                </a:solidFill>
                <a:latin typeface="Arial"/>
                <a:ea typeface="DejaVu Sans"/>
              </a:rPr>
              <a:t>From the </a:t>
            </a:r>
            <a:r>
              <a:rPr b="1" i="1" lang="en-GB" sz="1400" spc="-1" strike="noStrike">
                <a:solidFill>
                  <a:srgbClr val="000000"/>
                </a:solidFill>
                <a:latin typeface="Arial"/>
                <a:ea typeface="DejaVu Sans"/>
              </a:rPr>
              <a:t>contract</a:t>
            </a:r>
            <a:r>
              <a:rPr b="0" lang="en-GB" sz="1400" spc="-1" strike="noStrike">
                <a:solidFill>
                  <a:srgbClr val="000000"/>
                </a:solidFill>
                <a:latin typeface="Arial"/>
                <a:ea typeface="DejaVu Sans"/>
              </a:rPr>
              <a:t> there’s no turning back</a:t>
            </a:r>
            <a:endParaRPr b="0" lang="en-GB" sz="1400" spc="-1" strike="noStrike">
              <a:latin typeface="Arial"/>
            </a:endParaRPr>
          </a:p>
          <a:p>
            <a:pPr algn="ctr">
              <a:lnSpc>
                <a:spcPct val="90000"/>
              </a:lnSpc>
              <a:spcBef>
                <a:spcPts val="1001"/>
              </a:spcBef>
            </a:pPr>
            <a:r>
              <a:rPr b="0" lang="en-GB" sz="1400" spc="-1" strike="noStrike">
                <a:solidFill>
                  <a:srgbClr val="000000"/>
                </a:solidFill>
                <a:latin typeface="Arial"/>
                <a:ea typeface="DejaVu Sans"/>
              </a:rPr>
              <a:t>...</a:t>
            </a:r>
            <a:endParaRPr b="0" lang="en-GB" sz="1400" spc="-1" strike="noStrike">
              <a:latin typeface="Arial"/>
            </a:endParaRPr>
          </a:p>
          <a:p>
            <a:pPr algn="ctr">
              <a:lnSpc>
                <a:spcPct val="90000"/>
              </a:lnSpc>
              <a:spcBef>
                <a:spcPts val="1001"/>
              </a:spcBef>
            </a:pPr>
            <a:r>
              <a:rPr b="0" lang="en-GB" sz="1400" spc="-1" strike="noStrike">
                <a:solidFill>
                  <a:srgbClr val="000000"/>
                </a:solidFill>
                <a:latin typeface="Arial"/>
                <a:ea typeface="DejaVu Sans"/>
              </a:rPr>
              <a:t>The holiday was fun-packed</a:t>
            </a:r>
            <a:endParaRPr b="0" lang="en-GB" sz="1400" spc="-1" strike="noStrike">
              <a:latin typeface="Arial"/>
            </a:endParaRPr>
          </a:p>
          <a:p>
            <a:pPr algn="ctr">
              <a:lnSpc>
                <a:spcPct val="90000"/>
              </a:lnSpc>
              <a:spcBef>
                <a:spcPts val="1001"/>
              </a:spcBef>
            </a:pPr>
            <a:r>
              <a:rPr b="1" i="1" lang="en-GB" sz="1400" spc="-1" strike="noStrike">
                <a:solidFill>
                  <a:srgbClr val="000000"/>
                </a:solidFill>
                <a:latin typeface="Arial"/>
                <a:ea typeface="DejaVu Sans"/>
              </a:rPr>
              <a:t>The contract, still intact</a:t>
            </a:r>
            <a:endParaRPr b="0" lang="en-GB" sz="1400" spc="-1" strike="noStrike">
              <a:latin typeface="Arial"/>
            </a:endParaRPr>
          </a:p>
          <a:p>
            <a:pPr algn="ctr">
              <a:lnSpc>
                <a:spcPct val="90000"/>
              </a:lnSpc>
              <a:spcBef>
                <a:spcPts val="1001"/>
              </a:spcBef>
            </a:pPr>
            <a:r>
              <a:rPr b="0" lang="en-GB" sz="1400" spc="-1" strike="noStrike">
                <a:solidFill>
                  <a:srgbClr val="000000"/>
                </a:solidFill>
                <a:latin typeface="Arial"/>
                <a:ea typeface="DejaVu Sans"/>
              </a:rPr>
              <a:t>…</a:t>
            </a:r>
            <a:r>
              <a:rPr b="0" lang="en-GB" sz="1400" spc="-1" strike="noStrike">
                <a:solidFill>
                  <a:srgbClr val="000000"/>
                </a:solidFill>
                <a:latin typeface="Arial"/>
                <a:ea typeface="DejaVu Sans"/>
              </a:rPr>
              <a:t>"</a:t>
            </a:r>
            <a:endParaRPr b="0" lang="en-GB" sz="1400" spc="-1" strike="noStrike">
              <a:latin typeface="Arial"/>
            </a:endParaRPr>
          </a:p>
          <a:p>
            <a:pPr>
              <a:lnSpc>
                <a:spcPct val="90000"/>
              </a:lnSpc>
              <a:spcBef>
                <a:spcPts val="1001"/>
              </a:spcBef>
            </a:pPr>
            <a:endParaRPr b="0" lang="en-GB" sz="1400" spc="-1" strike="noStrike">
              <a:latin typeface="Arial"/>
            </a:endParaRPr>
          </a:p>
          <a:p>
            <a:pPr>
              <a:lnSpc>
                <a:spcPct val="90000"/>
              </a:lnSpc>
            </a:pPr>
            <a:r>
              <a:rPr b="0" lang="en-GB" sz="1400" spc="-1" strike="noStrike">
                <a:solidFill>
                  <a:srgbClr val="000000"/>
                </a:solidFill>
                <a:latin typeface="Arial"/>
                <a:ea typeface="DejaVu Sans"/>
              </a:rPr>
              <a:t>References:</a:t>
            </a:r>
            <a:endParaRPr b="0" lang="en-GB" sz="1400" spc="-1" strike="noStrike">
              <a:latin typeface="Arial"/>
            </a:endParaRPr>
          </a:p>
          <a:p>
            <a:pPr>
              <a:lnSpc>
                <a:spcPct val="90000"/>
              </a:lnSpc>
            </a:pPr>
            <a:r>
              <a:rPr b="0" lang="en-GB" sz="1400" spc="-1" strike="noStrike" u="sng">
                <a:solidFill>
                  <a:srgbClr val="0000ff"/>
                </a:solidFill>
                <a:uFillTx/>
                <a:latin typeface="Arial"/>
                <a:ea typeface="DejaVu Sans"/>
                <a:hlinkClick r:id="rId1"/>
              </a:rPr>
              <a:t>https://www.depechemode.de/lyrics/everything-counts-2/</a:t>
            </a:r>
            <a:endParaRPr b="0" lang="en-GB" sz="1400" spc="-1" strike="noStrike">
              <a:latin typeface="Arial"/>
            </a:endParaRPr>
          </a:p>
          <a:p>
            <a:pPr>
              <a:lnSpc>
                <a:spcPct val="90000"/>
              </a:lnSpc>
            </a:pPr>
            <a:r>
              <a:rPr b="0" lang="en-GB" sz="1400" spc="-1" strike="noStrike" u="sng">
                <a:solidFill>
                  <a:srgbClr val="0000ff"/>
                </a:solidFill>
                <a:uFillTx/>
                <a:latin typeface="Arial"/>
                <a:ea typeface="DejaVu Sans"/>
                <a:hlinkClick r:id="rId2"/>
              </a:rPr>
              <a:t>https://www.youtube.com/watch?v=1t-gK-9EIq4</a:t>
            </a:r>
            <a:endParaRPr b="0" lang="en-GB" sz="1400" spc="-1" strike="noStrike">
              <a:latin typeface="Arial"/>
            </a:endParaRPr>
          </a:p>
          <a:p>
            <a:pPr>
              <a:lnSpc>
                <a:spcPct val="90000"/>
              </a:lnSpc>
            </a:pPr>
            <a:r>
              <a:rPr b="0" lang="en-GB" sz="1400" spc="-1" strike="noStrike" u="sng">
                <a:solidFill>
                  <a:srgbClr val="0000ff"/>
                </a:solidFill>
                <a:uFillTx/>
                <a:latin typeface="Arial"/>
                <a:ea typeface="DejaVu Sans"/>
                <a:hlinkClick r:id="rId3"/>
              </a:rPr>
              <a:t>https://en.wikipedia.org/wiki/Everything_Counts</a:t>
            </a:r>
            <a:endParaRPr b="0" lang="en-GB" sz="1400" spc="-1" strike="noStrike">
              <a:latin typeface="Arial"/>
            </a:endParaRPr>
          </a:p>
        </p:txBody>
      </p:sp>
      <p:pic>
        <p:nvPicPr>
          <p:cNvPr id="708" name="Picture 11" descr=""/>
          <p:cNvPicPr/>
          <p:nvPr/>
        </p:nvPicPr>
        <p:blipFill>
          <a:blip r:embed="rId4"/>
          <a:stretch/>
        </p:blipFill>
        <p:spPr>
          <a:xfrm>
            <a:off x="807480" y="1847520"/>
            <a:ext cx="1555200" cy="669240"/>
          </a:xfrm>
          <a:prstGeom prst="rect">
            <a:avLst/>
          </a:prstGeom>
          <a:ln>
            <a:noFill/>
          </a:ln>
        </p:spPr>
      </p:pic>
      <p:pic>
        <p:nvPicPr>
          <p:cNvPr id="709" name="Picture 12" descr=""/>
          <p:cNvPicPr/>
          <p:nvPr/>
        </p:nvPicPr>
        <p:blipFill>
          <a:blip r:embed="rId5"/>
          <a:stretch/>
        </p:blipFill>
        <p:spPr>
          <a:xfrm>
            <a:off x="5915880" y="3575160"/>
            <a:ext cx="1737720" cy="1227960"/>
          </a:xfrm>
          <a:prstGeom prst="rect">
            <a:avLst/>
          </a:prstGeom>
          <a:ln>
            <a:noFill/>
          </a:ln>
        </p:spPr>
      </p:pic>
      <p:sp>
        <p:nvSpPr>
          <p:cNvPr id="710"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711" name="Picture 16" descr=""/>
          <p:cNvPicPr/>
          <p:nvPr/>
        </p:nvPicPr>
        <p:blipFill>
          <a:blip r:embed="rId6"/>
          <a:stretch/>
        </p:blipFill>
        <p:spPr>
          <a:xfrm>
            <a:off x="8027280" y="141480"/>
            <a:ext cx="864000" cy="865800"/>
          </a:xfrm>
          <a:prstGeom prst="rect">
            <a:avLst/>
          </a:prstGeom>
          <a:ln>
            <a:noFill/>
          </a:ln>
        </p:spPr>
      </p:pic>
      <p:pic>
        <p:nvPicPr>
          <p:cNvPr id="712" name="Graphic 17" descr=""/>
          <p:cNvPicPr/>
          <p:nvPr/>
        </p:nvPicPr>
        <p:blipFill>
          <a:blip r:embed="rId7"/>
          <a:stretch/>
        </p:blipFill>
        <p:spPr>
          <a:xfrm>
            <a:off x="7710120" y="356040"/>
            <a:ext cx="371880" cy="371880"/>
          </a:xfrm>
          <a:prstGeom prst="rect">
            <a:avLst/>
          </a:prstGeom>
          <a:ln>
            <a:noFill/>
          </a:ln>
        </p:spPr>
      </p:pic>
      <p:pic>
        <p:nvPicPr>
          <p:cNvPr id="713" name="Graphic 18" descr=""/>
          <p:cNvPicPr/>
          <p:nvPr/>
        </p:nvPicPr>
        <p:blipFill>
          <a:blip r:embed="rId8"/>
          <a:stretch/>
        </p:blipFill>
        <p:spPr>
          <a:xfrm>
            <a:off x="7710120" y="107280"/>
            <a:ext cx="371880" cy="371880"/>
          </a:xfrm>
          <a:prstGeom prst="rect">
            <a:avLst/>
          </a:prstGeom>
          <a:ln>
            <a:noFill/>
          </a:ln>
        </p:spPr>
      </p:pic>
      <p:sp>
        <p:nvSpPr>
          <p:cNvPr id="714"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15"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REFERENCES</a:t>
            </a:r>
            <a:endParaRPr b="0" lang="en-GB" sz="3600" spc="-1" strike="noStrike">
              <a:latin typeface="Arial"/>
            </a:endParaRPr>
          </a:p>
        </p:txBody>
      </p:sp>
      <p:sp>
        <p:nvSpPr>
          <p:cNvPr id="717"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10</a:t>
            </a:r>
            <a:endParaRPr b="0" lang="en-GB" sz="8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CustomShape 1"/>
          <p:cNvSpPr/>
          <p:nvPr/>
        </p:nvSpPr>
        <p:spPr>
          <a:xfrm>
            <a:off x="29340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References</a:t>
            </a:r>
            <a:endParaRPr b="0" lang="en-GB" sz="800" spc="-1" strike="noStrike">
              <a:latin typeface="Arial"/>
            </a:endParaRPr>
          </a:p>
        </p:txBody>
      </p:sp>
      <p:sp>
        <p:nvSpPr>
          <p:cNvPr id="719"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REFERENCES</a:t>
            </a:r>
            <a:endParaRPr b="0" lang="en-GB" sz="2800" spc="-1" strike="noStrike">
              <a:latin typeface="Arial"/>
            </a:endParaRPr>
          </a:p>
        </p:txBody>
      </p:sp>
      <p:sp>
        <p:nvSpPr>
          <p:cNvPr id="720"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5D0422EA-7189-4D8D-8BAC-A84BA84B7B92}" type="slidenum">
              <a:rPr b="0" lang="en-GB" sz="820" spc="-1" strike="noStrike">
                <a:solidFill>
                  <a:srgbClr val="000000"/>
                </a:solidFill>
                <a:latin typeface="Arial"/>
                <a:ea typeface="DejaVu Sans"/>
              </a:rPr>
              <a:t>1</a:t>
            </a:fld>
            <a:endParaRPr b="0" lang="en-GB" sz="820" spc="-1" strike="noStrike">
              <a:latin typeface="Arial"/>
            </a:endParaRPr>
          </a:p>
        </p:txBody>
      </p:sp>
      <p:sp>
        <p:nvSpPr>
          <p:cNvPr id="721" name="CustomShape 4"/>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722" name="Picture 6" descr=""/>
          <p:cNvPicPr/>
          <p:nvPr/>
        </p:nvPicPr>
        <p:blipFill>
          <a:blip r:embed="rId1"/>
          <a:stretch/>
        </p:blipFill>
        <p:spPr>
          <a:xfrm>
            <a:off x="8518320" y="718200"/>
            <a:ext cx="378360" cy="378360"/>
          </a:xfrm>
          <a:prstGeom prst="rect">
            <a:avLst/>
          </a:prstGeom>
          <a:ln>
            <a:noFill/>
          </a:ln>
        </p:spPr>
      </p:pic>
      <p:pic>
        <p:nvPicPr>
          <p:cNvPr id="723" name="Picture 7" descr=""/>
          <p:cNvPicPr/>
          <p:nvPr/>
        </p:nvPicPr>
        <p:blipFill>
          <a:blip r:embed="rId2"/>
          <a:stretch/>
        </p:blipFill>
        <p:spPr>
          <a:xfrm>
            <a:off x="8136360" y="148320"/>
            <a:ext cx="541440" cy="731880"/>
          </a:xfrm>
          <a:prstGeom prst="rect">
            <a:avLst/>
          </a:prstGeom>
          <a:ln>
            <a:noFill/>
          </a:ln>
        </p:spPr>
      </p:pic>
      <p:sp>
        <p:nvSpPr>
          <p:cNvPr id="724" name="CustomShape 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25" name="CustomShape 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726" name="TextShape 7"/>
          <p:cNvSpPr txBox="1"/>
          <p:nvPr/>
        </p:nvSpPr>
        <p:spPr>
          <a:xfrm>
            <a:off x="5653800" y="877680"/>
            <a:ext cx="3024000" cy="346320"/>
          </a:xfrm>
          <a:prstGeom prst="rect">
            <a:avLst/>
          </a:prstGeom>
          <a:noFill/>
          <a:ln>
            <a:noFill/>
          </a:ln>
        </p:spPr>
      </p:sp>
      <p:sp>
        <p:nvSpPr>
          <p:cNvPr id="727" name="TextShape 8"/>
          <p:cNvSpPr txBox="1"/>
          <p:nvPr/>
        </p:nvSpPr>
        <p:spPr>
          <a:xfrm>
            <a:off x="288000" y="703080"/>
            <a:ext cx="4536000" cy="4440600"/>
          </a:xfrm>
          <a:prstGeom prst="rect">
            <a:avLst/>
          </a:prstGeom>
          <a:noFill/>
          <a:ln>
            <a:noFill/>
          </a:ln>
        </p:spPr>
        <p:txBody>
          <a:bodyPr lIns="90000" rIns="90000" tIns="45000" bIns="45000"/>
          <a:p>
            <a:r>
              <a:rPr b="0" lang="en-GB" sz="800" spc="-1" strike="noStrike">
                <a:latin typeface="Arial"/>
              </a:rPr>
              <a:t>https://swagger.io/</a:t>
            </a:r>
            <a:endParaRPr b="0" lang="en-GB" sz="800" spc="-1" strike="noStrike">
              <a:latin typeface="Arial"/>
            </a:endParaRPr>
          </a:p>
          <a:p>
            <a:r>
              <a:rPr b="0" lang="en-GB" sz="800" spc="-1" strike="noStrike">
                <a:latin typeface="Arial"/>
              </a:rPr>
              <a:t>https://swagger.io/specification/</a:t>
            </a:r>
            <a:endParaRPr b="0" lang="en-GB" sz="800" spc="-1" strike="noStrike">
              <a:latin typeface="Arial"/>
            </a:endParaRPr>
          </a:p>
          <a:p>
            <a:r>
              <a:rPr b="0" lang="en-GB" sz="800" spc="-1" strike="noStrike">
                <a:latin typeface="Arial"/>
              </a:rPr>
              <a:t>https://swagger.io/resources/articles/adopting-an-api-first-approach/</a:t>
            </a:r>
            <a:endParaRPr b="0" lang="en-GB" sz="800" spc="-1" strike="noStrike">
              <a:latin typeface="Arial"/>
            </a:endParaRPr>
          </a:p>
          <a:p>
            <a:r>
              <a:rPr b="0" lang="en-GB" sz="800" spc="-1" strike="noStrike">
                <a:latin typeface="Arial"/>
              </a:rPr>
              <a:t>https://swagger.io/docs/specification/about/</a:t>
            </a:r>
            <a:endParaRPr b="0" lang="en-GB" sz="800" spc="-1" strike="noStrike">
              <a:latin typeface="Arial"/>
            </a:endParaRPr>
          </a:p>
          <a:p>
            <a:r>
              <a:rPr b="0" lang="en-GB" sz="800" spc="-1" strike="noStrike">
                <a:latin typeface="Arial"/>
              </a:rPr>
              <a:t>https://swagger.io/blog/api-design/design-first-or-code-first-api-development/</a:t>
            </a:r>
            <a:endParaRPr b="0" lang="en-GB" sz="800" spc="-1" strike="noStrike">
              <a:latin typeface="Arial"/>
            </a:endParaRPr>
          </a:p>
          <a:p>
            <a:r>
              <a:rPr b="0" lang="en-GB" sz="800" spc="-1" strike="noStrike">
                <a:latin typeface="Arial"/>
              </a:rPr>
              <a:t>https://openapi-generator.tech/</a:t>
            </a:r>
            <a:endParaRPr b="0" lang="en-GB" sz="800" spc="-1" strike="noStrike">
              <a:latin typeface="Arial"/>
            </a:endParaRPr>
          </a:p>
          <a:p>
            <a:r>
              <a:rPr b="0" lang="en-GB" sz="800" spc="-1" strike="noStrike">
                <a:latin typeface="Arial"/>
              </a:rPr>
              <a:t>https://docs.pact.io/faq/convinceme/</a:t>
            </a:r>
            <a:endParaRPr b="0" lang="en-GB" sz="800" spc="-1" strike="noStrike">
              <a:latin typeface="Arial"/>
            </a:endParaRPr>
          </a:p>
          <a:p>
            <a:r>
              <a:rPr b="0" lang="en-GB" sz="800" spc="-1" strike="noStrike">
                <a:latin typeface="Arial"/>
              </a:rPr>
              <a:t>https://pactflow.io/blog/why-contract-testing/?utm_source=ossdocs&amp;utm_campaign=convince_me_what_is</a:t>
            </a:r>
            <a:endParaRPr b="0" lang="en-GB" sz="800" spc="-1" strike="noStrike">
              <a:latin typeface="Arial"/>
            </a:endParaRPr>
          </a:p>
          <a:p>
            <a:r>
              <a:rPr b="0" lang="en-GB" sz="800" spc="-1" strike="noStrike">
                <a:latin typeface="Arial"/>
              </a:rPr>
              <a:t>https://www.atlassian.com/blog/technology/spec-first-api-development</a:t>
            </a:r>
            <a:endParaRPr b="0" lang="en-GB" sz="800" spc="-1" strike="noStrike">
              <a:latin typeface="Arial"/>
            </a:endParaRPr>
          </a:p>
          <a:p>
            <a:r>
              <a:rPr b="0" lang="en-GB" sz="800" spc="-1" strike="noStrike">
                <a:latin typeface="Arial"/>
              </a:rPr>
              <a:t>https://springframework.guru/defining-spring-cloud-contracts-in-open-api/</a:t>
            </a:r>
            <a:endParaRPr b="0" lang="en-GB" sz="800" spc="-1" strike="noStrike">
              <a:latin typeface="Arial"/>
            </a:endParaRPr>
          </a:p>
          <a:p>
            <a:r>
              <a:rPr b="0" lang="en-GB" sz="800" spc="-1" strike="noStrike">
                <a:latin typeface="Arial"/>
              </a:rPr>
              <a:t>https://springframework.guru/using-swagger-request-validator-to-validate-spring-cloud-contracts/</a:t>
            </a:r>
            <a:endParaRPr b="0" lang="en-GB" sz="800" spc="-1" strike="noStrike">
              <a:latin typeface="Arial"/>
            </a:endParaRPr>
          </a:p>
          <a:p>
            <a:r>
              <a:rPr b="0" lang="en-GB" sz="800" spc="-1" strike="noStrike">
                <a:latin typeface="Arial"/>
              </a:rPr>
              <a:t>https://springframework.guru/using-spring-cloud-contract-for-consumer-driven-contracts/</a:t>
            </a:r>
            <a:endParaRPr b="0" lang="en-GB" sz="800" spc="-1" strike="noStrike">
              <a:latin typeface="Arial"/>
            </a:endParaRPr>
          </a:p>
          <a:p>
            <a:r>
              <a:rPr b="0" lang="en-GB" sz="800" spc="-1" strike="noStrike">
                <a:latin typeface="Arial"/>
              </a:rPr>
              <a:t>https://openpracticelibrary.com/practice/contract-first-development/</a:t>
            </a:r>
            <a:endParaRPr b="0" lang="en-GB" sz="800" spc="-1" strike="noStrike">
              <a:latin typeface="Arial"/>
            </a:endParaRPr>
          </a:p>
          <a:p>
            <a:r>
              <a:rPr b="0" lang="en-GB" sz="800" spc="-1" strike="noStrike">
                <a:latin typeface="Arial"/>
              </a:rPr>
              <a:t>https://link.springer.com/chapter/10.1007/978-3-540-71289-3_2</a:t>
            </a:r>
            <a:endParaRPr b="0" lang="en-GB" sz="800" spc="-1" strike="noStrike">
              <a:latin typeface="Arial"/>
            </a:endParaRPr>
          </a:p>
          <a:p>
            <a:r>
              <a:rPr b="0" lang="en-GB" sz="800" spc="-1" strike="noStrike">
                <a:latin typeface="Arial"/>
              </a:rPr>
              <a:t>https://dzone.com/articles/an-api-first-development-approach-1</a:t>
            </a:r>
            <a:endParaRPr b="0" lang="en-GB" sz="800" spc="-1" strike="noStrike">
              <a:latin typeface="Arial"/>
            </a:endParaRPr>
          </a:p>
          <a:p>
            <a:r>
              <a:rPr b="0" lang="en-GB" sz="800" spc="-1" strike="noStrike">
                <a:latin typeface="Arial"/>
              </a:rPr>
              <a:t>https://medium.com/better-practices/api-first-software-development-for-modern-organizations-fdbfba9a66d3</a:t>
            </a:r>
            <a:endParaRPr b="0" lang="en-GB" sz="800" spc="-1" strike="noStrike">
              <a:latin typeface="Arial"/>
            </a:endParaRPr>
          </a:p>
          <a:p>
            <a:r>
              <a:rPr b="0" lang="en-GB" sz="800" spc="-1" strike="noStrike">
                <a:latin typeface="Arial"/>
              </a:rPr>
              <a:t>https://xkcd.com/1172/</a:t>
            </a:r>
            <a:endParaRPr b="0" lang="en-GB" sz="800" spc="-1" strike="noStrike">
              <a:latin typeface="Arial"/>
            </a:endParaRPr>
          </a:p>
          <a:p>
            <a:r>
              <a:rPr b="0" lang="en-GB" sz="800" spc="-1" strike="noStrike">
                <a:latin typeface="Arial"/>
              </a:rPr>
              <a:t>https://openclipart.org/detail/193532/contract</a:t>
            </a:r>
            <a:endParaRPr b="0" lang="en-GB" sz="800" spc="-1" strike="noStrike">
              <a:latin typeface="Arial"/>
            </a:endParaRPr>
          </a:p>
          <a:p>
            <a:r>
              <a:rPr b="0" lang="en-GB" sz="800" spc="-1" strike="noStrike">
                <a:latin typeface="Arial"/>
              </a:rPr>
              <a:t>https://apievangelist.com/2019/07/15/what-is-an-api-contract/</a:t>
            </a:r>
            <a:endParaRPr b="0" lang="en-GB" sz="800" spc="-1" strike="noStrike">
              <a:latin typeface="Arial"/>
            </a:endParaRPr>
          </a:p>
          <a:p>
            <a:r>
              <a:rPr b="0" lang="en-GB" sz="800" spc="-1" strike="noStrike">
                <a:latin typeface="Arial"/>
              </a:rPr>
              <a:t>https://apisyouwonthate.com/blog/api-design-first-vs-code-first</a:t>
            </a:r>
            <a:endParaRPr b="0" lang="en-GB" sz="800" spc="-1" strike="noStrike">
              <a:latin typeface="Arial"/>
            </a:endParaRPr>
          </a:p>
          <a:p>
            <a:r>
              <a:rPr b="0" lang="en-GB" sz="800" spc="-1" strike="noStrike">
                <a:latin typeface="Arial"/>
              </a:rPr>
              <a:t>https://www.visual-paradigm.com/guide/development/code-first-vs-design-first</a:t>
            </a:r>
            <a:endParaRPr b="0" lang="en-GB" sz="800" spc="-1" strike="noStrike">
              <a:latin typeface="Arial"/>
            </a:endParaRPr>
          </a:p>
          <a:p>
            <a:r>
              <a:rPr b="0" lang="en-GB" sz="800" spc="-1" strike="noStrike">
                <a:latin typeface="Arial"/>
              </a:rPr>
              <a:t>https://smartbear.com/blog/embracing-an-api-design-first-approach/</a:t>
            </a:r>
            <a:endParaRPr b="0" lang="en-GB" sz="800" spc="-1" strike="noStrike">
              <a:latin typeface="Arial"/>
            </a:endParaRPr>
          </a:p>
          <a:p>
            <a:r>
              <a:rPr b="0" lang="en-GB" sz="800" spc="-1" strike="noStrike">
                <a:latin typeface="Arial"/>
              </a:rPr>
              <a:t>https://www.depechemode.de/lyrics/everything-counts-2/</a:t>
            </a:r>
            <a:endParaRPr b="0" lang="en-GB" sz="800" spc="-1" strike="noStrike">
              <a:latin typeface="Arial"/>
            </a:endParaRPr>
          </a:p>
          <a:p>
            <a:r>
              <a:rPr b="0" lang="en-GB" sz="800" spc="-1" strike="noStrike">
                <a:latin typeface="Arial"/>
              </a:rPr>
              <a:t>https://www.youtube.com/watch?v=1t-gK-9EIq4</a:t>
            </a:r>
            <a:endParaRPr b="0" lang="en-GB" sz="800" spc="-1" strike="noStrike">
              <a:latin typeface="Arial"/>
            </a:endParaRPr>
          </a:p>
          <a:p>
            <a:r>
              <a:rPr b="0" lang="en-GB" sz="800" spc="-1" strike="noStrike">
                <a:latin typeface="Arial"/>
              </a:rPr>
              <a:t>https://en.wikipedia.org/wiki/Everything_Counts</a:t>
            </a:r>
            <a:endParaRPr b="0" lang="en-GB" sz="800" spc="-1" strike="noStrike">
              <a:latin typeface="Arial"/>
            </a:endParaRPr>
          </a:p>
          <a:p>
            <a:r>
              <a:rPr b="0" lang="en-GB" sz="800" spc="-1" strike="noStrike">
                <a:latin typeface="Arial"/>
              </a:rPr>
              <a:t>https://github.com/npm/logos/blob/master/npm%20logo/npm-logo-red.png</a:t>
            </a:r>
            <a:endParaRPr b="0" lang="en-GB" sz="800" spc="-1" strike="noStrike">
              <a:latin typeface="Arial"/>
            </a:endParaRPr>
          </a:p>
          <a:p>
            <a:r>
              <a:rPr b="0" lang="en-GB" sz="800" spc="-1" strike="noStrike">
                <a:latin typeface="Arial"/>
              </a:rPr>
              <a:t>https://www.npmjs.com/package/express-openapi-validate</a:t>
            </a:r>
            <a:endParaRPr b="0" lang="en-GB" sz="800" spc="-1" strike="noStrike">
              <a:latin typeface="Arial"/>
            </a:endParaRPr>
          </a:p>
          <a:p>
            <a:r>
              <a:rPr b="0" lang="en-GB" sz="800" spc="-1" strike="noStrike">
                <a:latin typeface="Arial"/>
              </a:rPr>
              <a:t>https://www.npmjs.com/package/express-openapi-validator</a:t>
            </a:r>
            <a:endParaRPr b="0" lang="en-GB" sz="800" spc="-1" strike="noStrike">
              <a:latin typeface="Arial"/>
            </a:endParaRPr>
          </a:p>
          <a:p>
            <a:r>
              <a:rPr b="0" lang="en-GB" sz="800" spc="-1" strike="noStrike">
                <a:latin typeface="Arial"/>
              </a:rPr>
              <a:t>https://de.wikipedia.org/wiki/Datei:Java-Logo.svg</a:t>
            </a:r>
            <a:endParaRPr b="0" lang="en-GB" sz="800" spc="-1" strike="noStrike">
              <a:latin typeface="Arial"/>
            </a:endParaRPr>
          </a:p>
          <a:p>
            <a:r>
              <a:rPr b="0" lang="en-GB" sz="800" spc="-1" strike="noStrike">
                <a:latin typeface="Arial"/>
              </a:rPr>
              <a:t>https://en.wikipedia.org/wiki/TypeScript#/media/File:Typescript_logo_2020.svg</a:t>
            </a:r>
            <a:endParaRPr b="0" lang="en-GB" sz="800" spc="-1" strike="noStrike">
              <a:latin typeface="Arial"/>
            </a:endParaRPr>
          </a:p>
          <a:p>
            <a:r>
              <a:rPr b="0" lang="en-GB" sz="800" spc="-1" strike="noStrike">
                <a:latin typeface="Arial"/>
              </a:rPr>
              <a:t>https://commons.wikimedia.org/wiki/File:JavaScript-logo.png</a:t>
            </a:r>
            <a:endParaRPr b="0" lang="en-GB" sz="800" spc="-1" strike="noStrike">
              <a:latin typeface="Arial"/>
            </a:endParaRPr>
          </a:p>
          <a:p>
            <a:r>
              <a:rPr b="0" lang="en-GB" sz="800" spc="-1" strike="noStrike">
                <a:latin typeface="Arial"/>
              </a:rPr>
              <a:t>https://spring.io/trademarks</a:t>
            </a:r>
            <a:endParaRPr b="0" lang="en-GB" sz="800" spc="-1" strike="noStrike">
              <a:latin typeface="Arial"/>
            </a:endParaRPr>
          </a:p>
          <a:p>
            <a:r>
              <a:rPr b="0" lang="en-GB" sz="800" spc="-1" strike="noStrike">
                <a:latin typeface="Arial"/>
              </a:rPr>
              <a:t>https://angular.io/presskit</a:t>
            </a:r>
            <a:endParaRPr b="0" lang="en-GB" sz="800" spc="-1" strike="noStrike">
              <a:latin typeface="Arial"/>
            </a:endParaRPr>
          </a:p>
          <a:p>
            <a:endParaRPr b="0" lang="en-GB" sz="800" spc="-1" strike="noStrike">
              <a:latin typeface="Arial"/>
            </a:endParaRPr>
          </a:p>
          <a:p>
            <a:endParaRPr b="0" lang="en-GB" sz="800" spc="-1" strike="noStrike">
              <a:latin typeface="Arial"/>
            </a:endParaRPr>
          </a:p>
          <a:p>
            <a:endParaRPr b="0" lang="en-GB" sz="800" spc="-1" strike="noStrike">
              <a:latin typeface="Arial"/>
            </a:endParaRPr>
          </a:p>
        </p:txBody>
      </p:sp>
      <p:sp>
        <p:nvSpPr>
          <p:cNvPr id="728" name="TextShape 9"/>
          <p:cNvSpPr txBox="1"/>
          <p:nvPr/>
        </p:nvSpPr>
        <p:spPr>
          <a:xfrm>
            <a:off x="4896000" y="1224000"/>
            <a:ext cx="5040000" cy="3528000"/>
          </a:xfrm>
          <a:prstGeom prst="rect">
            <a:avLst/>
          </a:prstGeom>
          <a:noFill/>
          <a:ln>
            <a:noFill/>
          </a:ln>
        </p:spPr>
        <p:txBody>
          <a:bodyPr lIns="90000" rIns="90000" tIns="45000" bIns="45000"/>
          <a:p>
            <a:r>
              <a:rPr b="0" lang="en-GB" sz="800" spc="-1" strike="noStrike">
                <a:latin typeface="Arial"/>
              </a:rPr>
              <a:t>https://twitter.com/SmartBear/status/914901646848679937</a:t>
            </a:r>
            <a:endParaRPr b="0" lang="en-GB" sz="800" spc="-1" strike="noStrike">
              <a:latin typeface="Arial"/>
            </a:endParaRPr>
          </a:p>
          <a:p>
            <a:r>
              <a:rPr b="0" lang="en-GB" sz="800" spc="-1" strike="noStrike">
                <a:latin typeface="Arial"/>
              </a:rPr>
              <a:t>https://www.teepublic.com/de/t-shirt/12045954-i-turn-ipa-into-api-coding</a:t>
            </a:r>
            <a:endParaRPr b="0" lang="en-GB" sz="800" spc="-1" strike="noStrike">
              <a:latin typeface="Arial"/>
            </a:endParaRPr>
          </a:p>
          <a:p>
            <a:r>
              <a:rPr b="0" lang="en-GB" sz="800" spc="-1" strike="noStrike">
                <a:latin typeface="Arial"/>
              </a:rPr>
              <a:t>https://openclipart.org/</a:t>
            </a:r>
            <a:endParaRPr b="0" lang="en-GB" sz="800" spc="-1" strike="noStrike">
              <a:latin typeface="Arial"/>
            </a:endParaRPr>
          </a:p>
          <a:p>
            <a:r>
              <a:rPr b="0" lang="en-GB" sz="800" spc="-1" strike="noStrike">
                <a:latin typeface="Arial"/>
              </a:rPr>
              <a:t>http://clipart-library.com/</a:t>
            </a:r>
            <a:endParaRPr b="0" lang="en-GB" sz="800" spc="-1" strike="noStrike">
              <a:latin typeface="Arial"/>
            </a:endParaRPr>
          </a:p>
          <a:p>
            <a:r>
              <a:rPr b="0" lang="en-GB" sz="800" spc="-1" strike="noStrike">
                <a:latin typeface="Arial"/>
              </a:rPr>
              <a:t>https://openclipart.org/detail/104323/integrated-development-environment</a:t>
            </a:r>
            <a:endParaRPr b="0" lang="en-GB" sz="800" spc="-1" strike="noStrike">
              <a:latin typeface="Arial"/>
            </a:endParaRPr>
          </a:p>
          <a:p>
            <a:r>
              <a:rPr b="0" lang="en-GB" sz="800" spc="-1" strike="noStrike">
                <a:latin typeface="Arial"/>
              </a:rPr>
              <a:t>https://en.wikipedia.org/wiki/Schwarz_Gruppe</a:t>
            </a:r>
            <a:endParaRPr b="0" lang="en-GB" sz="800" spc="-1" strike="noStrike">
              <a:latin typeface="Arial"/>
            </a:endParaRPr>
          </a:p>
          <a:p>
            <a:r>
              <a:rPr b="0" lang="en-GB" sz="800" spc="-1" strike="noStrike">
                <a:latin typeface="Arial"/>
              </a:rPr>
              <a:t>https://www.bbc.com/</a:t>
            </a:r>
            <a:endParaRPr b="0" lang="en-GB" sz="800" spc="-1" strike="noStrike">
              <a:latin typeface="Arial"/>
            </a:endParaRPr>
          </a:p>
          <a:p>
            <a:r>
              <a:rPr b="0" lang="en-GB" sz="800" spc="-1" strike="noStrike">
                <a:latin typeface="Arial"/>
              </a:rPr>
              <a:t>https://en.wikipedia.org/wiki/BBC</a:t>
            </a:r>
            <a:endParaRPr b="0" lang="en-GB" sz="800" spc="-1" strike="noStrike">
              <a:latin typeface="Arial"/>
            </a:endParaRPr>
          </a:p>
          <a:p>
            <a:r>
              <a:rPr b="0" lang="en-GB" sz="800" spc="-1" strike="noStrike">
                <a:latin typeface="Arial"/>
              </a:rPr>
              <a:t>https://www.twilio.com/company/brand</a:t>
            </a:r>
            <a:endParaRPr b="0" lang="en-GB" sz="800" spc="-1" strike="noStrike">
              <a:latin typeface="Arial"/>
            </a:endParaRPr>
          </a:p>
          <a:p>
            <a:r>
              <a:rPr b="0" lang="en-GB" sz="800" spc="-1" strike="noStrike">
                <a:latin typeface="Arial"/>
              </a:rPr>
              <a:t>http://clipart-library.com/clipart/377169.htm</a:t>
            </a:r>
            <a:endParaRPr b="0" lang="en-GB" sz="800" spc="-1" strike="noStrike">
              <a:latin typeface="Arial"/>
            </a:endParaRPr>
          </a:p>
          <a:p>
            <a:r>
              <a:rPr b="0" lang="en-GB" sz="800" spc="-1" strike="noStrike">
                <a:latin typeface="Arial"/>
              </a:rPr>
              <a:t>https://www.docker.com/company/newsroom/media-resources</a:t>
            </a:r>
            <a:endParaRPr b="0" lang="en-GB" sz="800" spc="-1" strike="noStrike">
              <a:latin typeface="Arial"/>
            </a:endParaRPr>
          </a:p>
          <a:p>
            <a:r>
              <a:rPr b="0" lang="en-GB" sz="800" spc="-1" strike="noStrike">
                <a:latin typeface="Arial"/>
              </a:rPr>
              <a:t>https://www.mongodb.com/brand-resources</a:t>
            </a:r>
            <a:endParaRPr b="0" lang="en-GB" sz="800" spc="-1" strike="noStrike">
              <a:latin typeface="Arial"/>
            </a:endParaRPr>
          </a:p>
          <a:p>
            <a:r>
              <a:rPr b="0" lang="en-GB" sz="800" spc="-1" strike="noStrike">
                <a:latin typeface="Arial"/>
              </a:rPr>
              <a:t>http://clipart-library.com/clip-art/214-2149139_engineer-clipart-construction-plan-blue-safety-icon-png.htm</a:t>
            </a:r>
            <a:endParaRPr b="0" lang="en-GB" sz="800" spc="-1" strike="noStrike">
              <a:latin typeface="Arial"/>
            </a:endParaRPr>
          </a:p>
          <a:p>
            <a:r>
              <a:rPr b="0" lang="en-GB" sz="800" spc="-1" strike="noStrike">
                <a:latin typeface="Arial"/>
              </a:rPr>
              <a:t>http://clipart-library.com/clip-art/light-bulb-clipart-transparent-12.htm</a:t>
            </a:r>
            <a:endParaRPr b="0" lang="en-GB" sz="800" spc="-1" strike="noStrike">
              <a:latin typeface="Arial"/>
            </a:endParaRPr>
          </a:p>
          <a:p>
            <a:r>
              <a:rPr b="0" lang="en-GB" sz="800" spc="-1" strike="noStrike">
                <a:latin typeface="Arial"/>
              </a:rPr>
              <a:t>https://openclipart.org/detail/237988/file</a:t>
            </a:r>
            <a:endParaRPr b="0" lang="en-GB" sz="800" spc="-1" strike="noStrike">
              <a:latin typeface="Arial"/>
            </a:endParaRPr>
          </a:p>
          <a:p>
            <a:r>
              <a:rPr b="0" lang="en-GB" sz="800" spc="-1" strike="noStrike">
                <a:latin typeface="Arial"/>
              </a:rPr>
              <a:t>https://openclipart.org/detail/188833/document-pictogram</a:t>
            </a:r>
            <a:endParaRPr b="0" lang="en-GB" sz="800" spc="-1" strike="noStrike">
              <a:latin typeface="Arial"/>
            </a:endParaRPr>
          </a:p>
          <a:p>
            <a:r>
              <a:rPr b="0" lang="en-GB" sz="800" spc="-1" strike="noStrike">
                <a:latin typeface="Arial"/>
              </a:rPr>
              <a:t>https://openclipart.org/detail/320714/man-in-business-suit</a:t>
            </a:r>
            <a:endParaRPr b="0" lang="en-GB" sz="800" spc="-1" strike="noStrike">
              <a:latin typeface="Arial"/>
            </a:endParaRPr>
          </a:p>
          <a:p>
            <a:r>
              <a:rPr b="0" lang="en-GB" sz="800" spc="-1" strike="noStrike">
                <a:latin typeface="Arial"/>
              </a:rPr>
              <a:t>https://pixabay.com/illustrations/group-discussion-human-personal-1962592/</a:t>
            </a:r>
            <a:endParaRPr b="0" lang="en-GB" sz="800" spc="-1" strike="noStrike">
              <a:latin typeface="Arial"/>
            </a:endParaRPr>
          </a:p>
          <a:p>
            <a:endParaRPr b="0" lang="en-GB" sz="800" spc="-1" strike="noStrike">
              <a:latin typeface="Arial"/>
            </a:endParaRPr>
          </a:p>
          <a:p>
            <a:endParaRPr b="0" lang="en-GB" sz="800" spc="-1" strike="noStrike">
              <a:latin typeface="Arial"/>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691560" y="4780080"/>
            <a:ext cx="3426480" cy="150120"/>
          </a:xfrm>
          <a:prstGeom prst="rect">
            <a:avLst/>
          </a:prstGeom>
          <a:noFill/>
          <a:ln>
            <a:noFill/>
          </a:ln>
        </p:spPr>
        <p:style>
          <a:lnRef idx="0"/>
          <a:fillRef idx="0"/>
          <a:effectRef idx="0"/>
          <a:fontRef idx="minor"/>
        </p:style>
        <p:txBody>
          <a:bodyPr lIns="0" rIns="0" tIns="0" bIns="0" anchor="b">
            <a:normAutofit/>
          </a:bodyPr>
          <a:p>
            <a:pPr>
              <a:lnSpc>
                <a:spcPct val="100000"/>
              </a:lnSpc>
            </a:pPr>
            <a:r>
              <a:rPr b="0" lang="en-GB" sz="730" spc="-1" strike="noStrike">
                <a:solidFill>
                  <a:srgbClr val="000000"/>
                </a:solidFill>
                <a:latin typeface="Arial"/>
                <a:ea typeface="DejaVu Sans"/>
              </a:rPr>
              <a:t>API-first! Contract-first! Make API development great again!</a:t>
            </a:r>
            <a:endParaRPr b="0" lang="en-GB" sz="730" spc="-1" strike="noStrike">
              <a:latin typeface="Arial"/>
            </a:endParaRPr>
          </a:p>
        </p:txBody>
      </p:sp>
      <p:sp>
        <p:nvSpPr>
          <p:cNvPr id="323" name="CustomShape 2"/>
          <p:cNvSpPr/>
          <p:nvPr/>
        </p:nvSpPr>
        <p:spPr>
          <a:xfrm>
            <a:off x="306360" y="611280"/>
            <a:ext cx="8530920" cy="268920"/>
          </a:xfrm>
          <a:prstGeom prst="rect">
            <a:avLst/>
          </a:prstGeom>
          <a:noFill/>
          <a:ln>
            <a:noFill/>
          </a:ln>
        </p:spPr>
        <p:style>
          <a:lnRef idx="0"/>
          <a:fillRef idx="0"/>
          <a:effectRef idx="0"/>
          <a:fontRef idx="minor"/>
        </p:style>
        <p:txBody>
          <a:bodyPr lIns="0" rIns="0" tIns="0" bIns="0"/>
          <a:p>
            <a:pPr>
              <a:lnSpc>
                <a:spcPct val="100000"/>
              </a:lnSpc>
            </a:pPr>
            <a:r>
              <a:rPr b="0" lang="en-GB" sz="1800" spc="-1" strike="noStrike">
                <a:solidFill>
                  <a:srgbClr val="4f81bd"/>
                </a:solidFill>
                <a:latin typeface="Arial"/>
                <a:ea typeface="DejaVu Sans"/>
              </a:rPr>
              <a:t>Openapi Contract Validation</a:t>
            </a:r>
            <a:endParaRPr b="0" lang="en-GB" sz="1800" spc="-1" strike="noStrike">
              <a:latin typeface="Arial"/>
            </a:endParaRPr>
          </a:p>
        </p:txBody>
      </p:sp>
      <p:sp>
        <p:nvSpPr>
          <p:cNvPr id="324" name="CustomShape 3"/>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API vs. IPA</a:t>
            </a:r>
            <a:endParaRPr b="0" lang="en-GB" sz="2800" spc="-1" strike="noStrike">
              <a:latin typeface="Arial"/>
            </a:endParaRPr>
          </a:p>
        </p:txBody>
      </p:sp>
      <p:sp>
        <p:nvSpPr>
          <p:cNvPr id="325" name="CustomShape 4"/>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26" name="CustomShape 5"/>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327" name="CustomShape 6"/>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ctr">
              <a:lnSpc>
                <a:spcPct val="100000"/>
              </a:lnSpc>
            </a:pPr>
            <a:fld id="{D8E60833-6D60-4087-A701-7739CB3C6EB7}"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328" name="Picture 10" descr=""/>
          <p:cNvPicPr/>
          <p:nvPr/>
        </p:nvPicPr>
        <p:blipFill>
          <a:blip r:embed="rId1"/>
          <a:stretch/>
        </p:blipFill>
        <p:spPr>
          <a:xfrm>
            <a:off x="4493880" y="287280"/>
            <a:ext cx="2048040" cy="2865240"/>
          </a:xfrm>
          <a:prstGeom prst="rect">
            <a:avLst/>
          </a:prstGeom>
          <a:ln>
            <a:noFill/>
          </a:ln>
        </p:spPr>
      </p:pic>
      <p:pic>
        <p:nvPicPr>
          <p:cNvPr id="329" name="Picture 11" descr=""/>
          <p:cNvPicPr/>
          <p:nvPr/>
        </p:nvPicPr>
        <p:blipFill>
          <a:blip r:embed="rId2"/>
          <a:stretch/>
        </p:blipFill>
        <p:spPr>
          <a:xfrm>
            <a:off x="1785960" y="2273760"/>
            <a:ext cx="1840320" cy="1840320"/>
          </a:xfrm>
          <a:prstGeom prst="rect">
            <a:avLst/>
          </a:prstGeom>
          <a:ln>
            <a:noFill/>
          </a:ln>
        </p:spPr>
      </p:pic>
      <p:sp>
        <p:nvSpPr>
          <p:cNvPr id="330" name="CustomShape 7"/>
          <p:cNvSpPr/>
          <p:nvPr/>
        </p:nvSpPr>
        <p:spPr>
          <a:xfrm>
            <a:off x="2525040" y="961200"/>
            <a:ext cx="2346480" cy="1461240"/>
          </a:xfrm>
          <a:prstGeom prst="rect">
            <a:avLst/>
          </a:prstGeom>
          <a:noFill/>
          <a:ln>
            <a:noFill/>
          </a:ln>
        </p:spPr>
        <p:style>
          <a:lnRef idx="0"/>
          <a:fillRef idx="0"/>
          <a:effectRef idx="0"/>
          <a:fontRef idx="minor"/>
        </p:style>
        <p:txBody>
          <a:bodyPr lIns="90000" rIns="90000" tIns="45000" bIns="45000"/>
          <a:p>
            <a:pPr>
              <a:lnSpc>
                <a:spcPct val="100000"/>
              </a:lnSpc>
            </a:pPr>
            <a:r>
              <a:rPr b="1" lang="en-GB" sz="4500" spc="-1" strike="noStrike">
                <a:solidFill>
                  <a:srgbClr val="000000"/>
                </a:solidFill>
                <a:latin typeface="Courier New"/>
                <a:ea typeface="DejaVu Sans"/>
              </a:rPr>
              <a:t>I TURN IPA</a:t>
            </a:r>
            <a:endParaRPr b="0" lang="en-GB" sz="4500" spc="-1" strike="noStrike">
              <a:latin typeface="Arial"/>
            </a:endParaRPr>
          </a:p>
        </p:txBody>
      </p:sp>
      <p:pic>
        <p:nvPicPr>
          <p:cNvPr id="331" name="Picture 14" descr=""/>
          <p:cNvPicPr/>
          <p:nvPr/>
        </p:nvPicPr>
        <p:blipFill>
          <a:blip r:embed="rId3"/>
          <a:stretch/>
        </p:blipFill>
        <p:spPr>
          <a:xfrm rot="13966800">
            <a:off x="3403080" y="2285640"/>
            <a:ext cx="1287720" cy="1287720"/>
          </a:xfrm>
          <a:prstGeom prst="rect">
            <a:avLst/>
          </a:prstGeom>
          <a:ln>
            <a:noFill/>
          </a:ln>
        </p:spPr>
      </p:pic>
      <p:pic>
        <p:nvPicPr>
          <p:cNvPr id="332" name="Picture 15" descr=""/>
          <p:cNvPicPr/>
          <p:nvPr/>
        </p:nvPicPr>
        <p:blipFill>
          <a:blip r:embed="rId4"/>
          <a:stretch/>
        </p:blipFill>
        <p:spPr>
          <a:xfrm rot="2094000">
            <a:off x="3317760" y="3416040"/>
            <a:ext cx="787320" cy="787320"/>
          </a:xfrm>
          <a:prstGeom prst="rect">
            <a:avLst/>
          </a:prstGeom>
          <a:ln>
            <a:noFill/>
          </a:ln>
        </p:spPr>
      </p:pic>
      <p:sp>
        <p:nvSpPr>
          <p:cNvPr id="333" name="CustomShape 8"/>
          <p:cNvSpPr/>
          <p:nvPr/>
        </p:nvSpPr>
        <p:spPr>
          <a:xfrm>
            <a:off x="8671680" y="737280"/>
            <a:ext cx="360" cy="360"/>
          </a:xfrm>
          <a:prstGeom prst="rect">
            <a:avLst/>
          </a:prstGeom>
          <a:noFill/>
          <a:ln>
            <a:noFill/>
          </a:ln>
        </p:spPr>
        <p:style>
          <a:lnRef idx="0"/>
          <a:fillRef idx="0"/>
          <a:effectRef idx="0"/>
          <a:fontRef idx="minor"/>
        </p:style>
      </p:sp>
      <p:sp>
        <p:nvSpPr>
          <p:cNvPr id="334" name="CustomShape 9"/>
          <p:cNvSpPr/>
          <p:nvPr/>
        </p:nvSpPr>
        <p:spPr>
          <a:xfrm>
            <a:off x="7974360" y="141480"/>
            <a:ext cx="916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335" name="CustomShape 10"/>
          <p:cNvSpPr/>
          <p:nvPr/>
        </p:nvSpPr>
        <p:spPr>
          <a:xfrm>
            <a:off x="2752200" y="4898520"/>
            <a:ext cx="360" cy="360"/>
          </a:xfrm>
          <a:prstGeom prst="rect">
            <a:avLst/>
          </a:prstGeom>
          <a:noFill/>
          <a:ln>
            <a:noFill/>
          </a:ln>
        </p:spPr>
        <p:style>
          <a:lnRef idx="0"/>
          <a:fillRef idx="0"/>
          <a:effectRef idx="0"/>
          <a:fontRef idx="minor"/>
        </p:style>
      </p:sp>
      <p:sp>
        <p:nvSpPr>
          <p:cNvPr id="336" name="CustomShape 11"/>
          <p:cNvSpPr/>
          <p:nvPr/>
        </p:nvSpPr>
        <p:spPr>
          <a:xfrm>
            <a:off x="3197520" y="4836240"/>
            <a:ext cx="360" cy="360"/>
          </a:xfrm>
          <a:prstGeom prst="rect">
            <a:avLst/>
          </a:prstGeom>
          <a:noFill/>
          <a:ln>
            <a:noFill/>
          </a:ln>
        </p:spPr>
        <p:style>
          <a:lnRef idx="0"/>
          <a:fillRef idx="0"/>
          <a:effectRef idx="0"/>
          <a:fontRef idx="minor"/>
        </p:style>
      </p:sp>
      <p:sp>
        <p:nvSpPr>
          <p:cNvPr id="337" name="CustomShape 12"/>
          <p:cNvSpPr/>
          <p:nvPr/>
        </p:nvSpPr>
        <p:spPr>
          <a:xfrm>
            <a:off x="4581000" y="3030480"/>
            <a:ext cx="2346480" cy="1461240"/>
          </a:xfrm>
          <a:prstGeom prst="rect">
            <a:avLst/>
          </a:prstGeom>
          <a:noFill/>
          <a:ln>
            <a:noFill/>
          </a:ln>
        </p:spPr>
        <p:style>
          <a:lnRef idx="0"/>
          <a:fillRef idx="0"/>
          <a:effectRef idx="0"/>
          <a:fontRef idx="minor"/>
        </p:style>
        <p:txBody>
          <a:bodyPr lIns="90000" rIns="90000" tIns="45000" bIns="45000"/>
          <a:p>
            <a:pPr>
              <a:lnSpc>
                <a:spcPct val="100000"/>
              </a:lnSpc>
            </a:pPr>
            <a:r>
              <a:rPr b="1" lang="en-GB" sz="4500" spc="-1" strike="noStrike">
                <a:solidFill>
                  <a:srgbClr val="000000"/>
                </a:solidFill>
                <a:latin typeface="Courier New"/>
                <a:ea typeface="DejaVu Sans"/>
              </a:rPr>
              <a:t>INTO {API}</a:t>
            </a:r>
            <a:endParaRPr b="0" lang="en-GB" sz="45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CustomShape 1"/>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REFERENCES</a:t>
            </a:r>
            <a:endParaRPr b="0" lang="en-GB" sz="2800" spc="-1" strike="noStrike">
              <a:latin typeface="Arial"/>
            </a:endParaRPr>
          </a:p>
        </p:txBody>
      </p:sp>
      <p:sp>
        <p:nvSpPr>
          <p:cNvPr id="730" name="CustomShape 2"/>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9CD4B856-660C-469A-BB4D-CC87B51C9FC8}" type="slidenum">
              <a:rPr b="0" lang="en-GB" sz="820" spc="-1" strike="noStrike">
                <a:solidFill>
                  <a:srgbClr val="000000"/>
                </a:solidFill>
                <a:latin typeface="Arial"/>
                <a:ea typeface="DejaVu Sans"/>
              </a:rPr>
              <a:t>1</a:t>
            </a:fld>
            <a:endParaRPr b="0" lang="en-GB" sz="820" spc="-1" strike="noStrike">
              <a:latin typeface="Arial"/>
            </a:endParaRPr>
          </a:p>
        </p:txBody>
      </p:sp>
      <p:sp>
        <p:nvSpPr>
          <p:cNvPr id="731" name="CustomShape 3"/>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732" name="Picture 13" descr=""/>
          <p:cNvPicPr/>
          <p:nvPr/>
        </p:nvPicPr>
        <p:blipFill>
          <a:blip r:embed="rId1"/>
          <a:stretch/>
        </p:blipFill>
        <p:spPr>
          <a:xfrm>
            <a:off x="8518320" y="718200"/>
            <a:ext cx="378360" cy="378360"/>
          </a:xfrm>
          <a:prstGeom prst="rect">
            <a:avLst/>
          </a:prstGeom>
          <a:ln>
            <a:noFill/>
          </a:ln>
        </p:spPr>
      </p:pic>
      <p:pic>
        <p:nvPicPr>
          <p:cNvPr id="733" name="Picture 14" descr=""/>
          <p:cNvPicPr/>
          <p:nvPr/>
        </p:nvPicPr>
        <p:blipFill>
          <a:blip r:embed="rId2"/>
          <a:stretch/>
        </p:blipFill>
        <p:spPr>
          <a:xfrm>
            <a:off x="8136360" y="148320"/>
            <a:ext cx="541440" cy="731880"/>
          </a:xfrm>
          <a:prstGeom prst="rect">
            <a:avLst/>
          </a:prstGeom>
          <a:ln>
            <a:noFill/>
          </a:ln>
        </p:spPr>
      </p:pic>
      <p:sp>
        <p:nvSpPr>
          <p:cNvPr id="734" name="CustomShape 4"/>
          <p:cNvSpPr/>
          <p:nvPr/>
        </p:nvSpPr>
        <p:spPr>
          <a:xfrm>
            <a:off x="29340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680" spc="-1" strike="noStrike">
                <a:solidFill>
                  <a:srgbClr val="000000"/>
                </a:solidFill>
                <a:latin typeface="Arial"/>
                <a:ea typeface="DejaVu Sans"/>
              </a:rPr>
              <a:t>References</a:t>
            </a:r>
            <a:endParaRPr b="0" lang="en-GB" sz="680" spc="-1" strike="noStrike">
              <a:latin typeface="Arial"/>
            </a:endParaRPr>
          </a:p>
        </p:txBody>
      </p:sp>
      <p:sp>
        <p:nvSpPr>
          <p:cNvPr id="735" name="CustomShape 5"/>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36" name="CustomShape 6"/>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
        <p:nvSpPr>
          <p:cNvPr id="737" name="TextShape 7"/>
          <p:cNvSpPr txBox="1"/>
          <p:nvPr/>
        </p:nvSpPr>
        <p:spPr>
          <a:xfrm>
            <a:off x="288000" y="811800"/>
            <a:ext cx="4032000" cy="3868200"/>
          </a:xfrm>
          <a:prstGeom prst="rect">
            <a:avLst/>
          </a:prstGeom>
          <a:noFill/>
          <a:ln>
            <a:noFill/>
          </a:ln>
        </p:spPr>
        <p:txBody>
          <a:bodyPr lIns="90000" rIns="90000" tIns="45000" bIns="45000"/>
          <a:p>
            <a:r>
              <a:rPr b="0" lang="en-GB" sz="800" spc="-1" strike="noStrike">
                <a:latin typeface="Arial"/>
              </a:rPr>
              <a:t>https://www.openapis.org/wp-content/uploads/sites/3/2016/10/OpenAPI_Pantone.png</a:t>
            </a:r>
            <a:endParaRPr b="0" lang="en-GB" sz="800" spc="-1" strike="noStrike">
              <a:latin typeface="Arial"/>
            </a:endParaRPr>
          </a:p>
          <a:p>
            <a:r>
              <a:rPr b="0" lang="en-GB" sz="800" spc="-1" strike="noStrike">
                <a:latin typeface="Arial"/>
              </a:rPr>
              <a:t>https://openapi-generator.tech/img/mono-logo.svg</a:t>
            </a:r>
            <a:endParaRPr b="0" lang="en-GB" sz="800" spc="-1" strike="noStrike">
              <a:latin typeface="Arial"/>
            </a:endParaRPr>
          </a:p>
          <a:p>
            <a:r>
              <a:rPr b="0" lang="en-GB" sz="800" spc="-1" strike="noStrike">
                <a:latin typeface="Arial"/>
              </a:rPr>
              <a:t>http://clipart-library.com/clipart/lego-clipart-57.htm</a:t>
            </a:r>
            <a:endParaRPr b="0" lang="en-GB" sz="800" spc="-1" strike="noStrike">
              <a:latin typeface="Arial"/>
            </a:endParaRPr>
          </a:p>
          <a:p>
            <a:r>
              <a:rPr b="0" lang="en-GB" sz="800" spc="-1" strike="noStrike">
                <a:latin typeface="Arial"/>
              </a:rPr>
              <a:t>https://openclipart.org/detail/237996/package</a:t>
            </a:r>
            <a:endParaRPr b="0" lang="en-GB" sz="800" spc="-1" strike="noStrike">
              <a:latin typeface="Arial"/>
            </a:endParaRPr>
          </a:p>
          <a:p>
            <a:r>
              <a:rPr b="0" lang="en-GB" sz="800" spc="-1" strike="noStrike">
                <a:latin typeface="Arial"/>
              </a:rPr>
              <a:t>https://openclipart.org/detail/188650/search-ideogram</a:t>
            </a:r>
            <a:endParaRPr b="0" lang="en-GB" sz="800" spc="-1" strike="noStrike">
              <a:latin typeface="Arial"/>
            </a:endParaRPr>
          </a:p>
          <a:p>
            <a:r>
              <a:rPr b="0" lang="en-GB" sz="800" spc="-1" strike="noStrike">
                <a:latin typeface="Arial"/>
              </a:rPr>
              <a:t>https://openclipart.org/detail/190964/design</a:t>
            </a:r>
            <a:endParaRPr b="0" lang="en-GB" sz="800" spc="-1" strike="noStrike">
              <a:latin typeface="Arial"/>
            </a:endParaRPr>
          </a:p>
          <a:p>
            <a:r>
              <a:rPr b="0" lang="en-GB" sz="800" spc="-1" strike="noStrike">
                <a:latin typeface="Arial"/>
              </a:rPr>
              <a:t>https://en.wikipedia.org/wiki/Swagger_(software)#/media/File:Swagger-logo.png</a:t>
            </a:r>
            <a:endParaRPr b="0" lang="en-GB" sz="800" spc="-1" strike="noStrike">
              <a:latin typeface="Arial"/>
            </a:endParaRPr>
          </a:p>
          <a:p>
            <a:r>
              <a:rPr b="0" lang="en-GB" sz="800" spc="-1" strike="noStrike">
                <a:latin typeface="Arial"/>
              </a:rPr>
              <a:t>http://clipart-library.com/clipart/agreement-cliparts_14.htm</a:t>
            </a:r>
            <a:endParaRPr b="0" lang="en-GB" sz="800" spc="-1" strike="noStrike">
              <a:latin typeface="Arial"/>
            </a:endParaRPr>
          </a:p>
          <a:p>
            <a:r>
              <a:rPr b="0" lang="en-GB" sz="800" spc="-1" strike="noStrike">
                <a:latin typeface="Arial"/>
              </a:rPr>
              <a:t>https://openclipart.org/detail/250266/cruz</a:t>
            </a:r>
            <a:endParaRPr b="0" lang="en-GB" sz="800" spc="-1" strike="noStrike">
              <a:latin typeface="Arial"/>
            </a:endParaRPr>
          </a:p>
          <a:p>
            <a:r>
              <a:rPr b="0" lang="en-GB" sz="800" spc="-1" strike="noStrike">
                <a:latin typeface="Arial"/>
              </a:rPr>
              <a:t>https://openclipart.org/detail/194308/dev-minus</a:t>
            </a:r>
            <a:endParaRPr b="0" lang="en-GB" sz="800" spc="-1" strike="noStrike">
              <a:latin typeface="Arial"/>
            </a:endParaRPr>
          </a:p>
          <a:p>
            <a:r>
              <a:rPr b="0" lang="en-GB" sz="800" spc="-1" strike="noStrike">
                <a:latin typeface="Arial"/>
              </a:rPr>
              <a:t>https://openclipart.org/detail/275842/sisyphus-overcoming-silhouette</a:t>
            </a:r>
            <a:endParaRPr b="0" lang="en-GB" sz="800" spc="-1" strike="noStrike">
              <a:latin typeface="Arial"/>
            </a:endParaRPr>
          </a:p>
          <a:p>
            <a:r>
              <a:rPr b="0" lang="en-GB" sz="800" spc="-1" strike="noStrike">
                <a:latin typeface="Arial"/>
              </a:rPr>
              <a:t>https://openclipart.org/detail/307282/shaking-hands-silhouette</a:t>
            </a:r>
            <a:endParaRPr b="0" lang="en-GB" sz="800" spc="-1" strike="noStrike">
              <a:latin typeface="Arial"/>
            </a:endParaRPr>
          </a:p>
          <a:p>
            <a:r>
              <a:rPr b="0" lang="en-GB" sz="800" spc="-1" strike="noStrike">
                <a:latin typeface="Arial"/>
              </a:rPr>
              <a:t>https://openclipart.org/detail/215760/simple-gear</a:t>
            </a:r>
            <a:endParaRPr b="0" lang="en-GB" sz="800" spc="-1" strike="noStrike">
              <a:latin typeface="Arial"/>
            </a:endParaRPr>
          </a:p>
          <a:p>
            <a:r>
              <a:rPr b="0" lang="en-GB" sz="800" spc="-1" strike="noStrike">
                <a:latin typeface="Arial"/>
              </a:rPr>
              <a:t>https://openclipart.org/detail/305632/beer-and-barley</a:t>
            </a:r>
            <a:endParaRPr b="0" lang="en-GB" sz="800" spc="-1" strike="noStrike">
              <a:latin typeface="Arial"/>
            </a:endParaRPr>
          </a:p>
          <a:p>
            <a:r>
              <a:rPr b="0" lang="en-GB" sz="800" spc="-1" strike="noStrike">
                <a:latin typeface="Arial"/>
              </a:rPr>
              <a:t>https://www.euronatur.org/en/what-we-do/endangered-species/wolf/wolves-in-europe/</a:t>
            </a:r>
            <a:endParaRPr b="0" lang="en-GB" sz="800" spc="-1" strike="noStrike">
              <a:latin typeface="Arial"/>
            </a:endParaRPr>
          </a:p>
          <a:p>
            <a:r>
              <a:rPr b="0" lang="en-GB" sz="800" spc="-1" strike="noStrike">
                <a:latin typeface="Arial"/>
              </a:rPr>
              <a:t>http://www.wolfmatters.org/wolf-facts.html</a:t>
            </a:r>
            <a:endParaRPr b="0" lang="en-GB" sz="800" spc="-1" strike="noStrike">
              <a:latin typeface="Arial"/>
            </a:endParaRPr>
          </a:p>
          <a:p>
            <a:r>
              <a:rPr b="0" lang="en-GB" sz="800" spc="-1" strike="noStrike">
                <a:latin typeface="Arial"/>
              </a:rPr>
              <a:t>https://www.nathab.com/blog/8-incredible-wolf-facts-everyone-should-know/</a:t>
            </a:r>
            <a:endParaRPr b="0" lang="en-GB" sz="800" spc="-1" strike="noStrike">
              <a:latin typeface="Arial"/>
            </a:endParaRPr>
          </a:p>
          <a:p>
            <a:r>
              <a:rPr b="0" lang="en-GB" sz="800" spc="-1" strike="noStrike">
                <a:latin typeface="Arial"/>
              </a:rPr>
              <a:t>https://www.treehugger.com/wolf-facts-5120321</a:t>
            </a:r>
            <a:endParaRPr b="0" lang="en-GB" sz="800" spc="-1" strike="noStrike">
              <a:latin typeface="Arial"/>
            </a:endParaRPr>
          </a:p>
          <a:p>
            <a:r>
              <a:rPr b="0" lang="en-GB" sz="800" spc="-1" strike="noStrike">
                <a:latin typeface="Arial"/>
              </a:rPr>
              <a:t>https://onekindplanet.org/animal/wolf-grey/</a:t>
            </a:r>
            <a:endParaRPr b="0" lang="en-GB" sz="800" spc="-1" strike="noStrike">
              <a:latin typeface="Arial"/>
            </a:endParaRPr>
          </a:p>
          <a:p>
            <a:r>
              <a:rPr b="0" lang="en-GB" sz="800" spc="-1" strike="noStrike">
                <a:latin typeface="Arial"/>
              </a:rPr>
              <a:t>https://www.factretriever.com/wolves-facts</a:t>
            </a:r>
            <a:endParaRPr b="0" lang="en-GB" sz="800" spc="-1" strike="noStrike">
              <a:latin typeface="Arial"/>
            </a:endParaRPr>
          </a:p>
          <a:p>
            <a:r>
              <a:rPr b="0" lang="en-GB" sz="800" spc="-1" strike="noStrike">
                <a:latin typeface="Arial"/>
              </a:rPr>
              <a:t>https://facts.net/nature/animals/wolf-facts/</a:t>
            </a:r>
            <a:endParaRPr b="0" lang="en-GB" sz="800" spc="-1" strike="noStrike">
              <a:latin typeface="Arial"/>
            </a:endParaRPr>
          </a:p>
          <a:p>
            <a:r>
              <a:rPr b="0" lang="en-GB" sz="800" spc="-1" strike="noStrike">
                <a:latin typeface="Arial"/>
              </a:rPr>
              <a:t>https://openclipart.org/detail/276597/brain-profile-line-art</a:t>
            </a:r>
            <a:endParaRPr b="0" lang="en-GB" sz="800" spc="-1" strike="noStrike">
              <a:latin typeface="Arial"/>
            </a:endParaRPr>
          </a:p>
          <a:p>
            <a:r>
              <a:rPr b="0" lang="en-GB" sz="800" spc="-1" strike="noStrike">
                <a:latin typeface="Arial"/>
              </a:rPr>
              <a:t>http://clipart-library.com/clip-art/308-3080052_freetoedit-silhouette-art-night-sky-moon-disney-wolf.htm</a:t>
            </a:r>
            <a:endParaRPr b="0" lang="en-GB" sz="800" spc="-1" strike="noStrike">
              <a:latin typeface="Arial"/>
            </a:endParaRPr>
          </a:p>
          <a:p>
            <a:r>
              <a:rPr b="0" lang="en-GB" sz="800" spc="-1" strike="noStrike">
                <a:latin typeface="Arial"/>
              </a:rPr>
              <a:t>https://www.duunddastier.de/wp-content/uploads/2018/09/Wolf_Titelthema_c_Fotolia_DUDT-3-18_Beitragsbild.jpg</a:t>
            </a:r>
            <a:endParaRPr b="0" lang="en-GB" sz="800" spc="-1" strike="noStrike">
              <a:latin typeface="Arial"/>
            </a:endParaRPr>
          </a:p>
          <a:p>
            <a:r>
              <a:rPr b="0" lang="en-GB" sz="800" spc="-1" strike="noStrike">
                <a:latin typeface="Arial"/>
              </a:rPr>
              <a:t>https://www.animalsprints.com/p/491/gray-timber-wolf-pair-canis-lupus-bozeman-area-7992771.jpg</a:t>
            </a:r>
            <a:endParaRPr b="0" lang="en-GB" sz="800" spc="-1" strike="noStrike">
              <a:latin typeface="Arial"/>
            </a:endParaRPr>
          </a:p>
          <a:p>
            <a:r>
              <a:rPr b="0" lang="en-GB" sz="800" spc="-1" strike="noStrike">
                <a:latin typeface="Arial"/>
              </a:rPr>
              <a:t>https://i.pinimg.com/originals/3c/1c/3d/3c1c3d238f290b47d4fdaa054c3d9616.jpg</a:t>
            </a:r>
            <a:endParaRPr b="0" lang="en-GB" sz="800" spc="-1" strike="noStrike">
              <a:latin typeface="Arial"/>
            </a:endParaRPr>
          </a:p>
          <a:p>
            <a:r>
              <a:rPr b="0" lang="en-GB" sz="800" spc="-1" strike="noStrike">
                <a:latin typeface="Arial"/>
              </a:rPr>
              <a:t>https://i.pinimg.com/736x/6d/9f/53/6d9f5334e36f1ee02c73660a8247d185.jpg</a:t>
            </a:r>
            <a:endParaRPr b="0" lang="en-GB" sz="800" spc="-1" strike="noStrike">
              <a:latin typeface="Arial"/>
            </a:endParaRPr>
          </a:p>
          <a:p>
            <a:r>
              <a:rPr b="0" lang="en-GB" sz="800" spc="-1" strike="noStrike">
                <a:latin typeface="Arial"/>
              </a:rPr>
              <a:t>https://howlingforjustice.files.wordpress.com/2011/09/howling-wolf-1.jpg?w=584</a:t>
            </a:r>
            <a:endParaRPr b="0" lang="en-GB" sz="800" spc="-1" strike="noStrike">
              <a:latin typeface="Arial"/>
            </a:endParaRPr>
          </a:p>
          <a:p>
            <a:endParaRPr b="0" lang="en-GB" sz="800" spc="-1" strike="noStrike">
              <a:latin typeface="Arial"/>
            </a:endParaRPr>
          </a:p>
        </p:txBody>
      </p:sp>
      <p:sp>
        <p:nvSpPr>
          <p:cNvPr id="738" name="TextShape 8"/>
          <p:cNvSpPr txBox="1"/>
          <p:nvPr/>
        </p:nvSpPr>
        <p:spPr>
          <a:xfrm>
            <a:off x="4968000" y="1478520"/>
            <a:ext cx="3816000" cy="3201480"/>
          </a:xfrm>
          <a:prstGeom prst="rect">
            <a:avLst/>
          </a:prstGeom>
          <a:noFill/>
          <a:ln>
            <a:noFill/>
          </a:ln>
        </p:spPr>
        <p:txBody>
          <a:bodyPr lIns="90000" rIns="90000" tIns="45000" bIns="45000"/>
          <a:p>
            <a:pPr>
              <a:lnSpc>
                <a:spcPct val="100000"/>
              </a:lnSpc>
            </a:pPr>
            <a:r>
              <a:rPr b="0" lang="en-GB" sz="800" spc="-1" strike="noStrike">
                <a:latin typeface="Arial"/>
              </a:rPr>
              <a:t>https://www.treehugger.com/thmb/ACY907vXT6tiv9IR3GxkfFyU-VQ=/2113x0/filters:no_upscale():max_bytes(150000):strip_icc():format(webp)/GettyImages-1049557440-213fbe0089654a8684b2e081a5991963.jpg</a:t>
            </a:r>
            <a:endParaRPr b="0" lang="en-GB" sz="800" spc="-1" strike="noStrike">
              <a:latin typeface="Arial"/>
            </a:endParaRPr>
          </a:p>
          <a:p>
            <a:pPr>
              <a:lnSpc>
                <a:spcPct val="100000"/>
              </a:lnSpc>
            </a:pPr>
            <a:r>
              <a:rPr b="0" lang="en-GB" sz="800" spc="-1" strike="noStrike">
                <a:latin typeface="Arial"/>
              </a:rPr>
              <a:t>https://openclipart.org/detail/124147/wolf-3</a:t>
            </a:r>
            <a:endParaRPr b="0" lang="en-GB" sz="800" spc="-1" strike="noStrike">
              <a:latin typeface="Arial"/>
            </a:endParaRPr>
          </a:p>
          <a:p>
            <a:pPr>
              <a:lnSpc>
                <a:spcPct val="100000"/>
              </a:lnSpc>
            </a:pPr>
            <a:r>
              <a:rPr b="0" lang="en-GB" sz="800" spc="-1" strike="noStrike">
                <a:latin typeface="Arial"/>
              </a:rPr>
              <a:t>https://openclipart.org/detail/26795/siamese-cat</a:t>
            </a:r>
            <a:endParaRPr b="0" lang="en-GB" sz="800" spc="-1" strike="noStrike">
              <a:latin typeface="Arial"/>
            </a:endParaRPr>
          </a:p>
          <a:p>
            <a:pPr>
              <a:lnSpc>
                <a:spcPct val="100000"/>
              </a:lnSpc>
            </a:pPr>
            <a:r>
              <a:rPr b="0" lang="en-GB" sz="800" spc="-1" strike="noStrike">
                <a:latin typeface="Arial"/>
              </a:rPr>
              <a:t>https://openclipart.org/detail/313039/german-shepherd-sketch</a:t>
            </a:r>
            <a:endParaRPr b="0" lang="en-GB" sz="800" spc="-1" strike="noStrike">
              <a:latin typeface="Arial"/>
            </a:endParaRPr>
          </a:p>
          <a:p>
            <a:pPr>
              <a:lnSpc>
                <a:spcPct val="100000"/>
              </a:lnSpc>
            </a:pPr>
            <a:r>
              <a:rPr b="0" lang="en-GB" sz="800" spc="-1" strike="noStrike">
                <a:latin typeface="Arial"/>
              </a:rPr>
              <a:t>https://www.oreilly.com/library/view/head-first-java/0596009208/</a:t>
            </a:r>
            <a:endParaRPr b="0" lang="en-GB" sz="800" spc="-1" strike="noStrike">
              <a:latin typeface="Arial"/>
            </a:endParaRPr>
          </a:p>
          <a:p>
            <a:pPr>
              <a:lnSpc>
                <a:spcPct val="100000"/>
              </a:lnSpc>
            </a:pPr>
            <a:r>
              <a:rPr b="0" lang="en-GB" sz="800" spc="-1" strike="noStrike">
                <a:latin typeface="Arial"/>
              </a:rPr>
              <a:t>https://www.oreilly.com/library/view/head-first-design/0596007124/</a:t>
            </a:r>
            <a:endParaRPr b="0" lang="en-GB" sz="800" spc="-1" strike="noStrike">
              <a:latin typeface="Arial"/>
            </a:endParaRPr>
          </a:p>
          <a:p>
            <a:pPr>
              <a:lnSpc>
                <a:spcPct val="100000"/>
              </a:lnSpc>
            </a:pPr>
            <a:r>
              <a:rPr b="0" lang="en-GB" sz="800" spc="-1" strike="noStrike">
                <a:latin typeface="Arial"/>
              </a:rPr>
              <a:t>https://en.wikipedia.org/wiki/API</a:t>
            </a:r>
            <a:endParaRPr b="0" lang="en-GB" sz="800" spc="-1" strike="noStrike">
              <a:latin typeface="Arial"/>
            </a:endParaRPr>
          </a:p>
          <a:p>
            <a:pPr>
              <a:lnSpc>
                <a:spcPct val="100000"/>
              </a:lnSpc>
            </a:pPr>
            <a:r>
              <a:rPr b="0" lang="en-GB" sz="800" spc="-1" strike="noStrike">
                <a:latin typeface="Arial"/>
              </a:rPr>
              <a:t>https://www.mulesoft.com/resources/api/what-is-an-api</a:t>
            </a:r>
            <a:endParaRPr b="0" lang="en-GB" sz="800" spc="-1" strike="noStrike">
              <a:latin typeface="Arial"/>
            </a:endParaRPr>
          </a:p>
          <a:p>
            <a:pPr>
              <a:lnSpc>
                <a:spcPct val="100000"/>
              </a:lnSpc>
            </a:pPr>
            <a:r>
              <a:rPr b="0" lang="en-GB" sz="800" spc="-1" strike="noStrike">
                <a:latin typeface="Arial"/>
              </a:rPr>
              <a:t>https://blog.axway.com/amplify-products/api-management/what-is-an-api</a:t>
            </a:r>
            <a:endParaRPr b="0" lang="en-GB" sz="800" spc="-1" strike="noStrike">
              <a:latin typeface="Arial"/>
            </a:endParaRPr>
          </a:p>
          <a:p>
            <a:pPr>
              <a:lnSpc>
                <a:spcPct val="100000"/>
              </a:lnSpc>
            </a:pPr>
            <a:r>
              <a:rPr b="0" lang="en-GB" sz="800" spc="-1" strike="noStrike">
                <a:latin typeface="Arial"/>
              </a:rPr>
              <a:t>https://openclipart.org/detail/13273/server</a:t>
            </a:r>
            <a:endParaRPr b="0" lang="en-GB" sz="800" spc="-1" strike="noStrike">
              <a:latin typeface="Arial"/>
            </a:endParaRPr>
          </a:p>
          <a:p>
            <a:r>
              <a:rPr b="0" lang="en-GB" sz="800" spc="-1" strike="noStrike">
                <a:latin typeface="Arial"/>
              </a:rPr>
              <a:t>https://openclipart.org/detail/318251/multiple-screens</a:t>
            </a:r>
            <a:endParaRPr b="0" lang="en-GB" sz="800" spc="-1" strike="noStrike">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413640" y="2247480"/>
            <a:ext cx="8423280" cy="1080000"/>
          </a:xfrm>
          <a:prstGeom prst="rect">
            <a:avLst/>
          </a:prstGeom>
          <a:noFill/>
          <a:ln>
            <a:noFill/>
          </a:ln>
        </p:spPr>
        <p:style>
          <a:lnRef idx="0"/>
          <a:fillRef idx="0"/>
          <a:effectRef idx="0"/>
          <a:fontRef idx="minor"/>
        </p:style>
        <p:txBody>
          <a:bodyPr lIns="0" rIns="0" tIns="0" bIns="0" anchor="ctr"/>
          <a:p>
            <a:pPr algn="ctr">
              <a:lnSpc>
                <a:spcPct val="90000"/>
              </a:lnSpc>
            </a:pPr>
            <a:r>
              <a:rPr b="1" lang="en-GB" sz="3600" spc="-1" strike="noStrike">
                <a:solidFill>
                  <a:srgbClr val="4f81bd"/>
                </a:solidFill>
                <a:latin typeface="Arial"/>
                <a:ea typeface="DejaVu Sans"/>
              </a:rPr>
              <a:t>QUESTIONS</a:t>
            </a:r>
            <a:endParaRPr b="0" lang="en-GB" sz="3600" spc="-1" strike="noStrike">
              <a:latin typeface="Arial"/>
            </a:endParaRPr>
          </a:p>
        </p:txBody>
      </p:sp>
      <p:sp>
        <p:nvSpPr>
          <p:cNvPr id="740" name="CustomShape 2"/>
          <p:cNvSpPr/>
          <p:nvPr/>
        </p:nvSpPr>
        <p:spPr>
          <a:xfrm>
            <a:off x="413640" y="0"/>
            <a:ext cx="1791360" cy="1933200"/>
          </a:xfrm>
          <a:prstGeom prst="rect">
            <a:avLst/>
          </a:prstGeom>
          <a:solidFill>
            <a:srgbClr val="4f81bd"/>
          </a:solidFill>
          <a:ln>
            <a:noFill/>
          </a:ln>
        </p:spPr>
        <p:style>
          <a:lnRef idx="0"/>
          <a:fillRef idx="0"/>
          <a:effectRef idx="0"/>
          <a:fontRef idx="minor"/>
        </p:style>
        <p:txBody>
          <a:bodyPr lIns="0" rIns="0" tIns="0" bIns="288000" anchor="ctr"/>
          <a:p>
            <a:pPr algn="ctr">
              <a:lnSpc>
                <a:spcPct val="90000"/>
              </a:lnSpc>
              <a:spcBef>
                <a:spcPts val="1284"/>
              </a:spcBef>
            </a:pPr>
            <a:r>
              <a:rPr b="1" lang="en-GB" sz="8800" spc="-1" strike="noStrike">
                <a:solidFill>
                  <a:srgbClr val="ffffff"/>
                </a:solidFill>
                <a:latin typeface="Arial"/>
                <a:ea typeface="DejaVu Sans"/>
              </a:rPr>
              <a:t>11</a:t>
            </a:r>
            <a:endParaRPr b="0" lang="en-GB" sz="88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305640" y="1723680"/>
            <a:ext cx="2861280" cy="1695240"/>
          </a:xfrm>
          <a:prstGeom prst="rect">
            <a:avLst/>
          </a:prstGeom>
          <a:noFill/>
          <a:ln>
            <a:noFill/>
          </a:ln>
        </p:spPr>
        <p:style>
          <a:lnRef idx="0"/>
          <a:fillRef idx="0"/>
          <a:effectRef idx="0"/>
          <a:fontRef idx="minor"/>
        </p:style>
        <p:txBody>
          <a:bodyPr lIns="0" rIns="0" tIns="144000" bIns="0"/>
          <a:p>
            <a:pPr>
              <a:lnSpc>
                <a:spcPct val="90000"/>
              </a:lnSpc>
            </a:pPr>
            <a:r>
              <a:rPr b="1" lang="en-GB" sz="3200" spc="-1" strike="noStrike">
                <a:solidFill>
                  <a:srgbClr val="ffffff"/>
                </a:solidFill>
                <a:latin typeface="Arial"/>
                <a:ea typeface="DejaVu Sans"/>
              </a:rPr>
              <a:t>I LOOK FORWARD TO YOUR QUESTIONS</a:t>
            </a:r>
            <a:endParaRPr b="0" lang="en-GB" sz="3200" spc="-1" strike="noStrike">
              <a:latin typeface="Arial"/>
            </a:endParaRPr>
          </a:p>
        </p:txBody>
      </p:sp>
      <p:sp>
        <p:nvSpPr>
          <p:cNvPr id="742" name="CustomShape 2"/>
          <p:cNvSpPr/>
          <p:nvPr/>
        </p:nvSpPr>
        <p:spPr>
          <a:xfrm>
            <a:off x="5303880" y="775800"/>
            <a:ext cx="2374920" cy="1578960"/>
          </a:xfrm>
          <a:prstGeom prst="rect">
            <a:avLst/>
          </a:prstGeom>
          <a:noFill/>
          <a:ln>
            <a:noFill/>
          </a:ln>
        </p:spPr>
        <p:style>
          <a:lnRef idx="0"/>
          <a:fillRef idx="0"/>
          <a:effectRef idx="0"/>
          <a:fontRef idx="minor"/>
        </p:style>
        <p:txBody>
          <a:bodyPr lIns="0" rIns="0" tIns="0" bIns="0"/>
          <a:p>
            <a:pPr>
              <a:lnSpc>
                <a:spcPct val="90000"/>
              </a:lnSpc>
            </a:pPr>
            <a:r>
              <a:rPr b="1" lang="en-GB" sz="1200" spc="-1" strike="noStrike">
                <a:solidFill>
                  <a:srgbClr val="4f81bd"/>
                </a:solidFill>
                <a:latin typeface="Arial"/>
                <a:ea typeface="DejaVu Sans"/>
              </a:rPr>
              <a:t>Atanas L. Kuzmanov</a:t>
            </a:r>
            <a:endParaRPr b="0" lang="en-GB" sz="1200" spc="-1" strike="noStrike">
              <a:latin typeface="Arial"/>
            </a:endParaRPr>
          </a:p>
          <a:p>
            <a:pPr>
              <a:lnSpc>
                <a:spcPct val="90000"/>
              </a:lnSpc>
            </a:pPr>
            <a:r>
              <a:rPr b="0" i="1" lang="en-GB" sz="1200" spc="-1" strike="noStrike">
                <a:solidFill>
                  <a:srgbClr val="000000"/>
                </a:solidFill>
                <a:latin typeface="Arial"/>
                <a:ea typeface="DejaVu Sans"/>
              </a:rPr>
              <a:t>Senior Software Engineer</a:t>
            </a:r>
            <a:br/>
            <a:r>
              <a:rPr b="0" lang="en-GB" sz="1200" spc="-1" strike="noStrike">
                <a:solidFill>
                  <a:srgbClr val="000000"/>
                </a:solidFill>
                <a:latin typeface="Arial"/>
                <a:ea typeface="DejaVu Sans"/>
              </a:rPr>
              <a:t>IT Solution Development - Java Fullstack Development</a:t>
            </a:r>
            <a:endParaRPr b="0" lang="en-GB" sz="1200" spc="-1" strike="noStrike">
              <a:latin typeface="Arial"/>
            </a:endParaRPr>
          </a:p>
          <a:p>
            <a:pPr>
              <a:lnSpc>
                <a:spcPct val="90000"/>
              </a:lnSpc>
            </a:pPr>
            <a:r>
              <a:rPr b="0" lang="en-GB" sz="1200" spc="-1" strike="noStrike">
                <a:solidFill>
                  <a:srgbClr val="000000"/>
                </a:solidFill>
                <a:latin typeface="Arial"/>
                <a:ea typeface="DejaVu Sans"/>
              </a:rPr>
              <a:t>Schwarz IT Bulgaria</a:t>
            </a:r>
            <a:endParaRPr b="0" lang="en-GB" sz="1200" spc="-1" strike="noStrike">
              <a:latin typeface="Arial"/>
            </a:endParaRPr>
          </a:p>
          <a:p>
            <a:pPr>
              <a:lnSpc>
                <a:spcPct val="90000"/>
              </a:lnSpc>
            </a:pPr>
            <a:r>
              <a:rPr b="0" lang="en-GB" sz="1200" spc="-1" strike="noStrike">
                <a:solidFill>
                  <a:srgbClr val="000000"/>
                </a:solidFill>
                <a:latin typeface="Arial"/>
                <a:ea typeface="DejaVu Sans"/>
              </a:rPr>
              <a:t>28 Todor Aleksandrov bul., 1303 Sofia</a:t>
            </a:r>
            <a:endParaRPr b="0" lang="en-GB" sz="1200" spc="-1" strike="noStrike">
              <a:latin typeface="Arial"/>
            </a:endParaRPr>
          </a:p>
          <a:p>
            <a:pPr>
              <a:lnSpc>
                <a:spcPct val="90000"/>
              </a:lnSpc>
            </a:pPr>
            <a:r>
              <a:rPr b="0" lang="en-GB" sz="1200" spc="-1" strike="noStrike" u="sng">
                <a:solidFill>
                  <a:srgbClr val="0000ff"/>
                </a:solidFill>
                <a:uFillTx/>
                <a:latin typeface="Arial"/>
                <a:ea typeface="DejaVu Sans"/>
                <a:hlinkClick r:id="rId1"/>
              </a:rPr>
              <a:t>https://bg.it.schwarz/</a:t>
            </a:r>
            <a:endParaRPr b="0" lang="en-GB" sz="1200" spc="-1" strike="noStrike">
              <a:latin typeface="Arial"/>
            </a:endParaRPr>
          </a:p>
          <a:p>
            <a:pPr>
              <a:lnSpc>
                <a:spcPct val="90000"/>
              </a:lnSpc>
            </a:pPr>
            <a:r>
              <a:rPr b="0" lang="en-GB" sz="1200" spc="-1" strike="noStrike" u="sng">
                <a:solidFill>
                  <a:srgbClr val="0000ff"/>
                </a:solidFill>
                <a:uFillTx/>
                <a:latin typeface="Arial"/>
                <a:ea typeface="DejaVu Sans"/>
                <a:hlinkClick r:id="rId2"/>
              </a:rPr>
              <a:t>https://bg.it.schwarz/career</a:t>
            </a:r>
            <a:endParaRPr b="0" lang="en-GB" sz="1200" spc="-1" strike="noStrike">
              <a:latin typeface="Arial"/>
            </a:endParaRPr>
          </a:p>
        </p:txBody>
      </p:sp>
      <p:sp>
        <p:nvSpPr>
          <p:cNvPr id="743" name="CustomShape 3"/>
          <p:cNvSpPr/>
          <p:nvPr/>
        </p:nvSpPr>
        <p:spPr>
          <a:xfrm>
            <a:off x="5303880" y="2358360"/>
            <a:ext cx="2374920" cy="235800"/>
          </a:xfrm>
          <a:prstGeom prst="rect">
            <a:avLst/>
          </a:prstGeom>
          <a:noFill/>
          <a:ln>
            <a:noFill/>
          </a:ln>
        </p:spPr>
        <p:style>
          <a:lnRef idx="0"/>
          <a:fillRef idx="0"/>
          <a:effectRef idx="0"/>
          <a:fontRef idx="minor"/>
        </p:style>
        <p:txBody>
          <a:bodyPr lIns="0" rIns="0" tIns="0" bIns="0">
            <a:normAutofit/>
          </a:bodyPr>
          <a:p>
            <a:pPr>
              <a:lnSpc>
                <a:spcPct val="90000"/>
              </a:lnSpc>
              <a:spcBef>
                <a:spcPts val="1284"/>
              </a:spcBef>
            </a:pPr>
            <a:r>
              <a:rPr b="1" lang="en-GB" sz="1270" spc="-1" strike="noStrike">
                <a:solidFill>
                  <a:srgbClr val="4f81bd"/>
                </a:solidFill>
                <a:latin typeface="Arial"/>
                <a:ea typeface="DejaVu Sans"/>
              </a:rPr>
              <a:t>atanas.kuzmanov@mail.schwarz</a:t>
            </a:r>
            <a:endParaRPr b="0" lang="en-GB" sz="1270" spc="-1" strike="noStrike">
              <a:latin typeface="Arial"/>
            </a:endParaRPr>
          </a:p>
        </p:txBody>
      </p:sp>
      <p:grpSp>
        <p:nvGrpSpPr>
          <p:cNvPr id="744" name="Group 4"/>
          <p:cNvGrpSpPr/>
          <p:nvPr/>
        </p:nvGrpSpPr>
        <p:grpSpPr>
          <a:xfrm>
            <a:off x="413640" y="4515840"/>
            <a:ext cx="1141200" cy="285840"/>
            <a:chOff x="413640" y="4515840"/>
            <a:chExt cx="1141200" cy="285840"/>
          </a:xfrm>
        </p:grpSpPr>
        <p:grpSp>
          <p:nvGrpSpPr>
            <p:cNvPr id="745" name="Group 5"/>
            <p:cNvGrpSpPr/>
            <p:nvPr/>
          </p:nvGrpSpPr>
          <p:grpSpPr>
            <a:xfrm>
              <a:off x="413640" y="4515840"/>
              <a:ext cx="1141200" cy="285840"/>
              <a:chOff x="413640" y="4515840"/>
              <a:chExt cx="1141200" cy="285840"/>
            </a:xfrm>
          </p:grpSpPr>
          <p:sp>
            <p:nvSpPr>
              <p:cNvPr id="746" name="CustomShape 6"/>
              <p:cNvSpPr/>
              <p:nvPr/>
            </p:nvSpPr>
            <p:spPr>
              <a:xfrm>
                <a:off x="413640" y="4515840"/>
                <a:ext cx="1141200" cy="285840"/>
              </a:xfrm>
              <a:custGeom>
                <a:avLst/>
                <a:gdLst/>
                <a:ahLst/>
                <a:rect l="l" t="t" r="r" b="b"/>
                <a:pathLst>
                  <a:path w="1074458" h="270005">
                    <a:moveTo>
                      <a:pt x="0" y="0"/>
                    </a:moveTo>
                    <a:lnTo>
                      <a:pt x="1074458" y="0"/>
                    </a:lnTo>
                    <a:lnTo>
                      <a:pt x="1074458" y="270005"/>
                    </a:lnTo>
                    <a:lnTo>
                      <a:pt x="0" y="270005"/>
                    </a:lnTo>
                    <a:close/>
                  </a:path>
                </a:pathLst>
              </a:custGeom>
              <a:solidFill>
                <a:srgbClr val="ffffff"/>
              </a:solidFill>
              <a:ln w="9360">
                <a:noFill/>
              </a:ln>
            </p:spPr>
            <p:style>
              <a:lnRef idx="0"/>
              <a:fillRef idx="0"/>
              <a:effectRef idx="0"/>
              <a:fontRef idx="minor"/>
            </p:style>
          </p:sp>
          <p:sp>
            <p:nvSpPr>
              <p:cNvPr id="747" name="CustomShape 7"/>
              <p:cNvSpPr/>
              <p:nvPr/>
            </p:nvSpPr>
            <p:spPr>
              <a:xfrm>
                <a:off x="509400" y="4611600"/>
                <a:ext cx="39240" cy="94680"/>
              </a:xfrm>
              <a:custGeom>
                <a:avLst/>
                <a:gdLst/>
                <a:ah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360">
                <a:noFill/>
              </a:ln>
            </p:spPr>
            <p:style>
              <a:lnRef idx="0"/>
              <a:fillRef idx="0"/>
              <a:effectRef idx="0"/>
              <a:fontRef idx="minor"/>
            </p:style>
          </p:sp>
        </p:grpSp>
        <p:grpSp>
          <p:nvGrpSpPr>
            <p:cNvPr id="748" name="Group 8"/>
            <p:cNvGrpSpPr/>
            <p:nvPr/>
          </p:nvGrpSpPr>
          <p:grpSpPr>
            <a:xfrm>
              <a:off x="605160" y="4609440"/>
              <a:ext cx="855360" cy="99000"/>
              <a:chOff x="605160" y="4609440"/>
              <a:chExt cx="855360" cy="99000"/>
            </a:xfrm>
          </p:grpSpPr>
          <p:grpSp>
            <p:nvGrpSpPr>
              <p:cNvPr id="749" name="Group 9"/>
              <p:cNvGrpSpPr/>
              <p:nvPr/>
            </p:nvGrpSpPr>
            <p:grpSpPr>
              <a:xfrm>
                <a:off x="718200" y="4609440"/>
                <a:ext cx="742320" cy="99000"/>
                <a:chOff x="718200" y="4609440"/>
                <a:chExt cx="742320" cy="99000"/>
              </a:xfrm>
            </p:grpSpPr>
            <p:sp>
              <p:nvSpPr>
                <p:cNvPr id="750" name="CustomShape 10"/>
                <p:cNvSpPr/>
                <p:nvPr/>
              </p:nvSpPr>
              <p:spPr>
                <a:xfrm>
                  <a:off x="718200" y="4689000"/>
                  <a:ext cx="17640" cy="16920"/>
                </a:xfrm>
                <a:custGeom>
                  <a:avLst/>
                  <a:gdLst/>
                  <a:ahLst/>
                  <a:rect l="l" t="t" r="r" b="b"/>
                  <a:pathLst>
                    <a:path w="17506" h="17011">
                      <a:moveTo>
                        <a:pt x="17507" y="0"/>
                      </a:moveTo>
                      <a:lnTo>
                        <a:pt x="17507" y="17012"/>
                      </a:lnTo>
                      <a:lnTo>
                        <a:pt x="0" y="17012"/>
                      </a:lnTo>
                      <a:lnTo>
                        <a:pt x="0" y="0"/>
                      </a:lnTo>
                      <a:lnTo>
                        <a:pt x="17507" y="0"/>
                      </a:lnTo>
                      <a:close/>
                    </a:path>
                  </a:pathLst>
                </a:custGeom>
                <a:solidFill>
                  <a:srgbClr val="9d9d9d"/>
                </a:solidFill>
                <a:ln w="9360">
                  <a:noFill/>
                </a:ln>
              </p:spPr>
              <p:style>
                <a:lnRef idx="0"/>
                <a:fillRef idx="0"/>
                <a:effectRef idx="0"/>
                <a:fontRef idx="minor"/>
              </p:style>
            </p:sp>
            <p:sp>
              <p:nvSpPr>
                <p:cNvPr id="751" name="CustomShape 11"/>
                <p:cNvSpPr/>
                <p:nvPr/>
              </p:nvSpPr>
              <p:spPr>
                <a:xfrm>
                  <a:off x="757440" y="4609440"/>
                  <a:ext cx="77040" cy="99000"/>
                </a:xfrm>
                <a:custGeom>
                  <a:avLst/>
                  <a:gdLst/>
                  <a:ah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360">
                  <a:noFill/>
                </a:ln>
              </p:spPr>
              <p:style>
                <a:lnRef idx="0"/>
                <a:fillRef idx="0"/>
                <a:effectRef idx="0"/>
                <a:fontRef idx="minor"/>
              </p:style>
            </p:sp>
            <p:sp>
              <p:nvSpPr>
                <p:cNvPr id="752" name="CustomShape 12"/>
                <p:cNvSpPr/>
                <p:nvPr/>
              </p:nvSpPr>
              <p:spPr>
                <a:xfrm>
                  <a:off x="851400" y="4609440"/>
                  <a:ext cx="85320" cy="99000"/>
                </a:xfrm>
                <a:custGeom>
                  <a:avLst/>
                  <a:gdLst/>
                  <a:ah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360">
                  <a:noFill/>
                </a:ln>
              </p:spPr>
              <p:style>
                <a:lnRef idx="0"/>
                <a:fillRef idx="0"/>
                <a:effectRef idx="0"/>
                <a:fontRef idx="minor"/>
              </p:style>
            </p:sp>
            <p:sp>
              <p:nvSpPr>
                <p:cNvPr id="753" name="CustomShape 13"/>
                <p:cNvSpPr/>
                <p:nvPr/>
              </p:nvSpPr>
              <p:spPr>
                <a:xfrm>
                  <a:off x="959400" y="4611600"/>
                  <a:ext cx="75960" cy="94680"/>
                </a:xfrm>
                <a:custGeom>
                  <a:avLst/>
                  <a:gdLst/>
                  <a:ah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360">
                  <a:noFill/>
                </a:ln>
              </p:spPr>
              <p:style>
                <a:lnRef idx="0"/>
                <a:fillRef idx="0"/>
                <a:effectRef idx="0"/>
                <a:fontRef idx="minor"/>
              </p:style>
            </p:sp>
            <p:sp>
              <p:nvSpPr>
                <p:cNvPr id="754" name="CustomShape 14"/>
                <p:cNvSpPr/>
                <p:nvPr/>
              </p:nvSpPr>
              <p:spPr>
                <a:xfrm>
                  <a:off x="1054800" y="4611600"/>
                  <a:ext cx="123840" cy="94680"/>
                </a:xfrm>
                <a:custGeom>
                  <a:avLst/>
                  <a:gdLst/>
                  <a:ah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360">
                  <a:noFill/>
                </a:ln>
              </p:spPr>
              <p:style>
                <a:lnRef idx="0"/>
                <a:fillRef idx="0"/>
                <a:effectRef idx="0"/>
                <a:fontRef idx="minor"/>
              </p:style>
            </p:sp>
            <p:sp>
              <p:nvSpPr>
                <p:cNvPr id="755" name="CustomShape 15"/>
                <p:cNvSpPr/>
                <p:nvPr/>
              </p:nvSpPr>
              <p:spPr>
                <a:xfrm>
                  <a:off x="1176840" y="4611600"/>
                  <a:ext cx="90360" cy="94680"/>
                </a:xfrm>
                <a:custGeom>
                  <a:avLst/>
                  <a:gdLst/>
                  <a:ah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360">
                  <a:noFill/>
                </a:ln>
              </p:spPr>
              <p:style>
                <a:lnRef idx="0"/>
                <a:fillRef idx="0"/>
                <a:effectRef idx="0"/>
                <a:fontRef idx="minor"/>
              </p:style>
            </p:sp>
            <p:sp>
              <p:nvSpPr>
                <p:cNvPr id="756" name="CustomShape 16"/>
                <p:cNvSpPr/>
                <p:nvPr/>
              </p:nvSpPr>
              <p:spPr>
                <a:xfrm>
                  <a:off x="1285200" y="4611600"/>
                  <a:ext cx="79920" cy="94680"/>
                </a:xfrm>
                <a:custGeom>
                  <a:avLst/>
                  <a:gdLst/>
                  <a:ah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360">
                  <a:noFill/>
                </a:ln>
              </p:spPr>
              <p:style>
                <a:lnRef idx="0"/>
                <a:fillRef idx="0"/>
                <a:effectRef idx="0"/>
                <a:fontRef idx="minor"/>
              </p:style>
            </p:sp>
            <p:sp>
              <p:nvSpPr>
                <p:cNvPr id="757" name="CustomShape 17"/>
                <p:cNvSpPr/>
                <p:nvPr/>
              </p:nvSpPr>
              <p:spPr>
                <a:xfrm>
                  <a:off x="1383120" y="4611600"/>
                  <a:ext cx="77400" cy="94680"/>
                </a:xfrm>
                <a:custGeom>
                  <a:avLst/>
                  <a:gdLst/>
                  <a:ah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360">
                  <a:noFill/>
                </a:ln>
              </p:spPr>
              <p:style>
                <a:lnRef idx="0"/>
                <a:fillRef idx="0"/>
                <a:effectRef idx="0"/>
                <a:fontRef idx="minor"/>
              </p:style>
            </p:sp>
          </p:grpSp>
          <p:sp>
            <p:nvSpPr>
              <p:cNvPr id="758" name="CustomShape 18"/>
              <p:cNvSpPr/>
              <p:nvPr/>
            </p:nvSpPr>
            <p:spPr>
              <a:xfrm>
                <a:off x="605160" y="4611600"/>
                <a:ext cx="15840" cy="94680"/>
              </a:xfrm>
              <a:custGeom>
                <a:avLst/>
                <a:gdLst/>
                <a:ahLst/>
                <a:rect l="l" t="t" r="r" b="b"/>
                <a:pathLst>
                  <a:path w="15754" h="89982">
                    <a:moveTo>
                      <a:pt x="15754" y="0"/>
                    </a:moveTo>
                    <a:lnTo>
                      <a:pt x="15754" y="89983"/>
                    </a:lnTo>
                    <a:lnTo>
                      <a:pt x="0" y="89983"/>
                    </a:lnTo>
                    <a:lnTo>
                      <a:pt x="0" y="0"/>
                    </a:lnTo>
                    <a:lnTo>
                      <a:pt x="15754" y="0"/>
                    </a:lnTo>
                    <a:close/>
                  </a:path>
                </a:pathLst>
              </a:custGeom>
              <a:solidFill>
                <a:srgbClr val="6e1e6e"/>
              </a:solidFill>
              <a:ln w="9360">
                <a:noFill/>
              </a:ln>
            </p:spPr>
            <p:style>
              <a:lnRef idx="0"/>
              <a:fillRef idx="0"/>
              <a:effectRef idx="0"/>
              <a:fontRef idx="minor"/>
            </p:style>
          </p:sp>
          <p:sp>
            <p:nvSpPr>
              <p:cNvPr id="759" name="CustomShape 19"/>
              <p:cNvSpPr/>
              <p:nvPr/>
            </p:nvSpPr>
            <p:spPr>
              <a:xfrm>
                <a:off x="639360" y="4611600"/>
                <a:ext cx="76320" cy="94680"/>
              </a:xfrm>
              <a:custGeom>
                <a:avLst/>
                <a:gdLst/>
                <a:ah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360">
                <a:noFill/>
              </a:ln>
            </p:spPr>
            <p:style>
              <a:lnRef idx="0"/>
              <a:fillRef idx="0"/>
              <a:effectRef idx="0"/>
              <a:fontRef idx="minor"/>
            </p:style>
          </p:sp>
        </p:grpSp>
      </p:grpSp>
      <p:pic>
        <p:nvPicPr>
          <p:cNvPr id="760" name="Picture 33" descr=""/>
          <p:cNvPicPr/>
          <p:nvPr/>
        </p:nvPicPr>
        <p:blipFill>
          <a:blip r:embed="rId3"/>
          <a:stretch/>
        </p:blipFill>
        <p:spPr>
          <a:xfrm>
            <a:off x="5303880" y="197280"/>
            <a:ext cx="608400" cy="577440"/>
          </a:xfrm>
          <a:prstGeom prst="rect">
            <a:avLst/>
          </a:prstGeom>
          <a:ln>
            <a:noFill/>
          </a:ln>
        </p:spPr>
      </p:pic>
      <p:pic>
        <p:nvPicPr>
          <p:cNvPr id="761" name="Picture 34" descr=""/>
          <p:cNvPicPr/>
          <p:nvPr/>
        </p:nvPicPr>
        <p:blipFill>
          <a:blip r:embed="rId4"/>
          <a:stretch/>
        </p:blipFill>
        <p:spPr>
          <a:xfrm>
            <a:off x="5303880" y="3695400"/>
            <a:ext cx="1173960" cy="1173960"/>
          </a:xfrm>
          <a:prstGeom prst="rect">
            <a:avLst/>
          </a:prstGeom>
          <a:ln>
            <a:noFill/>
          </a:ln>
        </p:spPr>
      </p:pic>
      <p:sp>
        <p:nvSpPr>
          <p:cNvPr id="762" name="CustomShape 20"/>
          <p:cNvSpPr/>
          <p:nvPr/>
        </p:nvSpPr>
        <p:spPr>
          <a:xfrm>
            <a:off x="5206680" y="2764080"/>
            <a:ext cx="2300400" cy="777240"/>
          </a:xfrm>
          <a:prstGeom prst="rect">
            <a:avLst/>
          </a:prstGeom>
          <a:noFill/>
          <a:ln>
            <a:noFill/>
          </a:ln>
        </p:spPr>
        <p:style>
          <a:lnRef idx="0"/>
          <a:fillRef idx="0"/>
          <a:effectRef idx="0"/>
          <a:fontRef idx="minor"/>
        </p:style>
        <p:txBody>
          <a:bodyPr lIns="90000" rIns="90000" tIns="45000" bIns="45000"/>
          <a:p>
            <a:pPr>
              <a:lnSpc>
                <a:spcPct val="100000"/>
              </a:lnSpc>
            </a:pPr>
            <a:r>
              <a:rPr b="0" lang="en-GB" sz="910" spc="-1" strike="noStrike" u="sng">
                <a:solidFill>
                  <a:srgbClr val="0000ff"/>
                </a:solidFill>
                <a:uFillTx/>
                <a:latin typeface="Arial"/>
                <a:ea typeface="DejaVu Sans"/>
                <a:hlinkClick r:id="rId5"/>
              </a:rPr>
              <a:t>https://github.com/atkuzmanov</a:t>
            </a:r>
            <a:endParaRPr b="0" lang="en-GB" sz="910" spc="-1" strike="noStrike">
              <a:latin typeface="Arial"/>
            </a:endParaRPr>
          </a:p>
          <a:p>
            <a:pPr>
              <a:lnSpc>
                <a:spcPct val="100000"/>
              </a:lnSpc>
            </a:pPr>
            <a:r>
              <a:rPr b="0" lang="en-GB" sz="910" spc="-1" strike="noStrike" u="sng">
                <a:solidFill>
                  <a:srgbClr val="0000ff"/>
                </a:solidFill>
                <a:uFillTx/>
                <a:latin typeface="Arial"/>
                <a:ea typeface="DejaVu Sans"/>
                <a:hlinkClick r:id="rId6"/>
              </a:rPr>
              <a:t>https://www.linkedin.com/in/atkuzmanov/</a:t>
            </a:r>
            <a:endParaRPr b="0" lang="en-GB" sz="910" spc="-1" strike="noStrike">
              <a:latin typeface="Arial"/>
            </a:endParaRPr>
          </a:p>
          <a:p>
            <a:pPr>
              <a:lnSpc>
                <a:spcPct val="100000"/>
              </a:lnSpc>
            </a:pPr>
            <a:r>
              <a:rPr b="0" lang="en-GB" sz="910" spc="-1" strike="noStrike" u="sng">
                <a:solidFill>
                  <a:srgbClr val="0000ff"/>
                </a:solidFill>
                <a:uFillTx/>
                <a:latin typeface="Arial"/>
                <a:ea typeface="DejaVu Sans"/>
                <a:hlinkClick r:id="rId7"/>
              </a:rPr>
              <a:t>https://twitter.com/atkuzmanov</a:t>
            </a:r>
            <a:endParaRPr b="0" lang="en-GB" sz="910" spc="-1" strike="noStrike">
              <a:latin typeface="Arial"/>
            </a:endParaRPr>
          </a:p>
          <a:p>
            <a:pPr>
              <a:lnSpc>
                <a:spcPct val="100000"/>
              </a:lnSpc>
            </a:pPr>
            <a:r>
              <a:rPr b="0" lang="en-GB" sz="910" spc="-1" strike="noStrike" u="sng">
                <a:solidFill>
                  <a:srgbClr val="0000ff"/>
                </a:solidFill>
                <a:uFillTx/>
                <a:latin typeface="Arial"/>
                <a:ea typeface="DejaVu Sans"/>
                <a:hlinkClick r:id="rId8"/>
              </a:rPr>
              <a:t>https://linktr.ee/atkuzmanov</a:t>
            </a:r>
            <a:br/>
            <a:r>
              <a:rPr b="0" lang="en-GB" sz="910" spc="-1" strike="noStrike" u="sng">
                <a:solidFill>
                  <a:srgbClr val="0000ff"/>
                </a:solidFill>
                <a:uFillTx/>
                <a:latin typeface="Arial"/>
                <a:ea typeface="DejaVu Sans"/>
                <a:hlinkClick r:id="rId9"/>
              </a:rPr>
              <a:t>https://atkuzmanov.wordpress.com/</a:t>
            </a:r>
            <a:endParaRPr b="0" lang="en-GB" sz="910" spc="-1" strike="noStrike">
              <a:latin typeface="Arial"/>
            </a:endParaRPr>
          </a:p>
        </p:txBody>
      </p:sp>
      <p:sp>
        <p:nvSpPr>
          <p:cNvPr id="763" name="CustomShape 21"/>
          <p:cNvSpPr/>
          <p:nvPr/>
        </p:nvSpPr>
        <p:spPr>
          <a:xfrm>
            <a:off x="4574160" y="2355840"/>
            <a:ext cx="1088280" cy="13467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8250" spc="-1" strike="noStrike">
                <a:solidFill>
                  <a:srgbClr val="000000"/>
                </a:solidFill>
                <a:latin typeface="Arial Narrow"/>
                <a:ea typeface="DejaVu Sans"/>
              </a:rPr>
              <a:t>{</a:t>
            </a:r>
            <a:endParaRPr b="0" lang="en-GB" sz="8250" spc="-1" strike="noStrike">
              <a:latin typeface="Arial"/>
            </a:endParaRPr>
          </a:p>
        </p:txBody>
      </p:sp>
      <p:sp>
        <p:nvSpPr>
          <p:cNvPr id="764" name="CustomShape 22"/>
          <p:cNvSpPr/>
          <p:nvPr/>
        </p:nvSpPr>
        <p:spPr>
          <a:xfrm>
            <a:off x="6904800" y="2355840"/>
            <a:ext cx="1088280" cy="1346760"/>
          </a:xfrm>
          <a:prstGeom prst="rect">
            <a:avLst/>
          </a:prstGeom>
          <a:noFill/>
          <a:ln>
            <a:noFill/>
          </a:ln>
        </p:spPr>
        <p:style>
          <a:lnRef idx="0"/>
          <a:fillRef idx="0"/>
          <a:effectRef idx="0"/>
          <a:fontRef idx="minor"/>
        </p:style>
        <p:txBody>
          <a:bodyPr lIns="90000" rIns="90000" tIns="45000" bIns="45000"/>
          <a:p>
            <a:pPr algn="ctr">
              <a:lnSpc>
                <a:spcPct val="100000"/>
              </a:lnSpc>
            </a:pPr>
            <a:r>
              <a:rPr b="0" lang="en-GB" sz="8250" spc="-1" strike="noStrike">
                <a:solidFill>
                  <a:srgbClr val="000000"/>
                </a:solidFill>
                <a:latin typeface="Arial Narrow"/>
                <a:ea typeface="DejaVu Sans"/>
              </a:rPr>
              <a:t>}</a:t>
            </a:r>
            <a:endParaRPr b="0" lang="en-GB" sz="8250" spc="-1" strike="noStrike">
              <a:latin typeface="Arial"/>
            </a:endParaRPr>
          </a:p>
        </p:txBody>
      </p:sp>
      <p:pic>
        <p:nvPicPr>
          <p:cNvPr id="765" name="Grafik 13" descr=""/>
          <p:cNvPicPr/>
          <p:nvPr/>
        </p:nvPicPr>
        <p:blipFill>
          <a:blip r:embed="rId10"/>
          <a:stretch/>
        </p:blipFill>
        <p:spPr>
          <a:xfrm>
            <a:off x="413640" y="0"/>
            <a:ext cx="1132920" cy="139392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6555600" y="4685040"/>
            <a:ext cx="2129040" cy="353160"/>
          </a:xfrm>
          <a:prstGeom prst="rect">
            <a:avLst/>
          </a:prstGeom>
          <a:noFill/>
          <a:ln>
            <a:noFill/>
          </a:ln>
        </p:spPr>
        <p:style>
          <a:lnRef idx="0"/>
          <a:fillRef idx="0"/>
          <a:effectRef idx="0"/>
          <a:fontRef idx="minor"/>
        </p:style>
        <p:txBody>
          <a:bodyPr lIns="0" rIns="0" tIns="0" bIns="0"/>
          <a:p>
            <a:pPr algn="r">
              <a:lnSpc>
                <a:spcPct val="100000"/>
              </a:lnSpc>
            </a:pPr>
            <a:fld id="{B4634763-A29A-4B64-806F-F6439FF1C5C3}" type="slidenum">
              <a:rPr b="0" lang="en-GB" sz="800" spc="-1" strike="noStrike">
                <a:solidFill>
                  <a:srgbClr val="000000"/>
                </a:solidFill>
                <a:latin typeface="Arial"/>
                <a:ea typeface="DejaVu Sans"/>
              </a:rPr>
              <a:t>1</a:t>
            </a:fld>
            <a:endParaRPr b="0" lang="en-GB" sz="800" spc="-1" strike="noStrike">
              <a:latin typeface="Arial"/>
            </a:endParaRPr>
          </a:p>
        </p:txBody>
      </p:sp>
      <p:sp>
        <p:nvSpPr>
          <p:cNvPr id="767" name="CustomShape 2"/>
          <p:cNvSpPr/>
          <p:nvPr/>
        </p:nvSpPr>
        <p:spPr>
          <a:xfrm>
            <a:off x="360000" y="2031120"/>
            <a:ext cx="8422920" cy="1080000"/>
          </a:xfrm>
          <a:prstGeom prst="rect">
            <a:avLst/>
          </a:prstGeom>
          <a:noFill/>
          <a:ln>
            <a:noFill/>
          </a:ln>
        </p:spPr>
        <p:style>
          <a:lnRef idx="0"/>
          <a:fillRef idx="0"/>
          <a:effectRef idx="0"/>
          <a:fontRef idx="minor"/>
        </p:style>
        <p:txBody>
          <a:bodyPr lIns="90000" rIns="90000" tIns="45000" bIns="45000" anchor="ctr"/>
          <a:p>
            <a:pPr algn="ctr">
              <a:lnSpc>
                <a:spcPct val="95000"/>
              </a:lnSpc>
            </a:pPr>
            <a:r>
              <a:rPr b="1" lang="en-GB" sz="3600" spc="-1" strike="noStrike">
                <a:solidFill>
                  <a:srgbClr val="4f81bd"/>
                </a:solidFill>
                <a:latin typeface="Arial"/>
                <a:ea typeface="DejaVu Sans"/>
              </a:rPr>
              <a:t>THANK YOU!</a:t>
            </a:r>
            <a:endParaRPr b="0" lang="en-GB" sz="3600" spc="-1" strike="noStrike">
              <a:latin typeface="Arial"/>
            </a:endParaRPr>
          </a:p>
        </p:txBody>
      </p:sp>
      <p:sp>
        <p:nvSpPr>
          <p:cNvPr id="768" name="CustomShape 3"/>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69" name="CustomShape 4"/>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CustomShape 1"/>
          <p:cNvSpPr/>
          <p:nvPr/>
        </p:nvSpPr>
        <p:spPr>
          <a:xfrm>
            <a:off x="641160" y="4889880"/>
            <a:ext cx="360" cy="360"/>
          </a:xfrm>
          <a:prstGeom prst="rect">
            <a:avLst/>
          </a:prstGeom>
          <a:noFill/>
          <a:ln>
            <a:noFill/>
          </a:ln>
        </p:spPr>
        <p:style>
          <a:lnRef idx="0"/>
          <a:fillRef idx="0"/>
          <a:effectRef idx="0"/>
          <a:fontRef idx="minor"/>
        </p:style>
      </p:sp>
      <p:sp>
        <p:nvSpPr>
          <p:cNvPr id="771" name="CustomShape 2"/>
          <p:cNvSpPr/>
          <p:nvPr/>
        </p:nvSpPr>
        <p:spPr>
          <a:xfrm>
            <a:off x="753120" y="4875120"/>
            <a:ext cx="360" cy="360"/>
          </a:xfrm>
          <a:prstGeom prst="rect">
            <a:avLst/>
          </a:prstGeom>
          <a:noFill/>
          <a:ln>
            <a:noFill/>
          </a:ln>
        </p:spPr>
        <p:style>
          <a:lnRef idx="0"/>
          <a:fillRef idx="0"/>
          <a:effectRef idx="0"/>
          <a:fontRef idx="minor"/>
        </p:style>
      </p:sp>
      <p:sp>
        <p:nvSpPr>
          <p:cNvPr id="772" name="CustomShape 3"/>
          <p:cNvSpPr/>
          <p:nvPr/>
        </p:nvSpPr>
        <p:spPr>
          <a:xfrm>
            <a:off x="-72360" y="-9720"/>
            <a:ext cx="9287640" cy="5151960"/>
          </a:xfrm>
          <a:prstGeom prst="rect">
            <a:avLst/>
          </a:prstGeom>
          <a:solidFill>
            <a:schemeClr val="tx1"/>
          </a:solidFill>
          <a:ln w="9360">
            <a:solidFill>
              <a:schemeClr val="tx1"/>
            </a:solidFill>
            <a:round/>
          </a:ln>
        </p:spPr>
        <p:style>
          <a:lnRef idx="2">
            <a:schemeClr val="accent1">
              <a:shade val="50000"/>
            </a:schemeClr>
          </a:lnRef>
          <a:fillRef idx="1">
            <a:schemeClr val="accent1"/>
          </a:fillRef>
          <a:effectRef idx="0">
            <a:schemeClr val="accent1"/>
          </a:effectRef>
          <a:fontRef idx="minor"/>
        </p:style>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Design First API vs. Code First API Development</a:t>
            </a:r>
            <a:endParaRPr b="0" lang="en-GB" sz="800" spc="-1" strike="noStrike">
              <a:latin typeface="Arial"/>
            </a:endParaRPr>
          </a:p>
        </p:txBody>
      </p:sp>
      <p:sp>
        <p:nvSpPr>
          <p:cNvPr id="774"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EVERY CHANGE BREAKS SOMEONE’S </a:t>
            </a:r>
            <a:br/>
            <a:r>
              <a:rPr b="1" lang="en-GB" sz="2800" spc="-1" strike="noStrike">
                <a:solidFill>
                  <a:srgbClr val="70267d"/>
                </a:solidFill>
                <a:latin typeface="Arial"/>
                <a:ea typeface="DejaVu Sans"/>
              </a:rPr>
              <a:t>WORKFLOW</a:t>
            </a:r>
            <a:endParaRPr b="0" lang="en-GB" sz="2800" spc="-1" strike="noStrike">
              <a:latin typeface="Arial"/>
            </a:endParaRPr>
          </a:p>
        </p:txBody>
      </p:sp>
      <p:sp>
        <p:nvSpPr>
          <p:cNvPr id="775"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0A1C58E2-9C35-4020-BB4A-D9937611D13C}" type="slidenum">
              <a:rPr b="0" lang="en-GB" sz="820" spc="-1" strike="noStrike">
                <a:solidFill>
                  <a:srgbClr val="000000"/>
                </a:solidFill>
                <a:latin typeface="Arial"/>
                <a:ea typeface="DejaVu Sans"/>
              </a:rPr>
              <a:t>1</a:t>
            </a:fld>
            <a:endParaRPr b="0" lang="en-GB" sz="820" spc="-1" strike="noStrike">
              <a:latin typeface="Arial"/>
            </a:endParaRPr>
          </a:p>
        </p:txBody>
      </p:sp>
      <p:sp>
        <p:nvSpPr>
          <p:cNvPr id="776" name="CustomShape 4"/>
          <p:cNvSpPr/>
          <p:nvPr/>
        </p:nvSpPr>
        <p:spPr>
          <a:xfrm>
            <a:off x="305640" y="995040"/>
            <a:ext cx="8511840" cy="368784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Wingdings" charset="2"/>
              <a:buChar char=""/>
            </a:pPr>
            <a:r>
              <a:rPr b="1" i="1" lang="en-GB" sz="1400" spc="-1" strike="noStrike">
                <a:solidFill>
                  <a:srgbClr val="000000"/>
                </a:solidFill>
                <a:latin typeface="Arial"/>
                <a:ea typeface="DejaVu Sans"/>
              </a:rPr>
              <a:t>Word of caution:</a:t>
            </a:r>
            <a:r>
              <a:rPr b="1" lang="en-GB" sz="1400" spc="-1" strike="noStrike">
                <a:solidFill>
                  <a:srgbClr val="000000"/>
                </a:solidFill>
                <a:latin typeface="Arial"/>
                <a:ea typeface="DejaVu Sans"/>
              </a:rPr>
              <a:t> </a:t>
            </a:r>
            <a:r>
              <a:rPr b="0" lang="en-GB" sz="1400" spc="-1" strike="noStrike">
                <a:solidFill>
                  <a:srgbClr val="000000"/>
                </a:solidFill>
                <a:latin typeface="Arial"/>
                <a:ea typeface="DejaVu Sans"/>
              </a:rPr>
              <a:t>focusing on the design first does not mean deliberating endlessly on all the what-if scenarios. </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A good design should have the flexibility to adapt to change.</a:t>
            </a:r>
            <a:endParaRPr b="0" lang="en-GB" sz="1400" spc="-1" strike="noStrike">
              <a:latin typeface="Arial"/>
            </a:endParaRPr>
          </a:p>
          <a:p>
            <a:pPr marL="228600" indent="-227520">
              <a:lnSpc>
                <a:spcPct val="90000"/>
              </a:lnSpc>
              <a:spcBef>
                <a:spcPts val="1001"/>
              </a:spcBef>
              <a:buClr>
                <a:srgbClr val="000000"/>
              </a:buClr>
              <a:buFont typeface="Wingdings" charset="2"/>
              <a:buChar char=""/>
            </a:pPr>
            <a:r>
              <a:rPr b="0" lang="en-GB" sz="1400" spc="-1" strike="noStrike">
                <a:solidFill>
                  <a:srgbClr val="000000"/>
                </a:solidFill>
                <a:latin typeface="Arial"/>
                <a:ea typeface="DejaVu Sans"/>
              </a:rPr>
              <a:t>Hyrum Wright observed that it’s problematic to fully separate an interface from its implementation, especially in large scale systems.</a:t>
            </a:r>
            <a:endParaRPr b="0" lang="en-GB" sz="1400" spc="-1" strike="noStrike">
              <a:latin typeface="Arial"/>
            </a:endParaRPr>
          </a:p>
          <a:p>
            <a:pPr>
              <a:lnSpc>
                <a:spcPct val="90000"/>
              </a:lnSpc>
              <a:spcBef>
                <a:spcPts val="1001"/>
              </a:spcBef>
            </a:pPr>
            <a:endParaRPr b="0" lang="en-GB" sz="1400" spc="-1" strike="noStrike">
              <a:latin typeface="Arial"/>
            </a:endParaRPr>
          </a:p>
        </p:txBody>
      </p:sp>
      <p:sp>
        <p:nvSpPr>
          <p:cNvPr id="777" name="CustomShape 5"/>
          <p:cNvSpPr/>
          <p:nvPr/>
        </p:nvSpPr>
        <p:spPr>
          <a:xfrm>
            <a:off x="470880" y="2887560"/>
            <a:ext cx="3380760" cy="1459080"/>
          </a:xfrm>
          <a:prstGeom prst="rect">
            <a:avLst/>
          </a:prstGeom>
          <a:noFill/>
          <a:ln>
            <a:noFill/>
          </a:ln>
        </p:spPr>
        <p:style>
          <a:lnRef idx="0"/>
          <a:fillRef idx="0"/>
          <a:effectRef idx="0"/>
          <a:fontRef idx="minor"/>
        </p:style>
        <p:txBody>
          <a:bodyPr lIns="90000" rIns="90000" tIns="45000" bIns="45000"/>
          <a:p>
            <a:pPr>
              <a:lnSpc>
                <a:spcPct val="100000"/>
              </a:lnSpc>
            </a:pPr>
            <a:r>
              <a:rPr b="0" i="1" lang="en-GB" sz="1500" spc="-1" strike="noStrike">
                <a:solidFill>
                  <a:srgbClr val="808080"/>
                </a:solidFill>
                <a:latin typeface="Arial"/>
                <a:ea typeface="DejaVu Sans"/>
              </a:rPr>
              <a:t>With a sufficient number of users of an API, it does not matter what you promise in the contract: all observable behaviors of your system will be depended on by somebody.</a:t>
            </a:r>
            <a:endParaRPr b="0" lang="en-GB" sz="1500" spc="-1" strike="noStrike">
              <a:latin typeface="Arial"/>
            </a:endParaRPr>
          </a:p>
          <a:p>
            <a:pPr algn="r">
              <a:lnSpc>
                <a:spcPct val="100000"/>
              </a:lnSpc>
            </a:pPr>
            <a:r>
              <a:rPr b="0" i="1" lang="en-GB" sz="1500" spc="-1" strike="noStrike">
                <a:solidFill>
                  <a:srgbClr val="808080"/>
                </a:solidFill>
                <a:latin typeface="Arial"/>
                <a:ea typeface="DejaVu Sans"/>
              </a:rPr>
              <a:t>- Hyrum’s Law</a:t>
            </a:r>
            <a:endParaRPr b="0" lang="en-GB" sz="1500" spc="-1" strike="noStrike">
              <a:latin typeface="Arial"/>
            </a:endParaRPr>
          </a:p>
        </p:txBody>
      </p:sp>
      <p:sp>
        <p:nvSpPr>
          <p:cNvPr id="778" name="CustomShape 6"/>
          <p:cNvSpPr/>
          <p:nvPr/>
        </p:nvSpPr>
        <p:spPr>
          <a:xfrm>
            <a:off x="4148280" y="2887560"/>
            <a:ext cx="2804400" cy="774360"/>
          </a:xfrm>
          <a:prstGeom prst="rect">
            <a:avLst/>
          </a:prstGeom>
          <a:noFill/>
          <a:ln>
            <a:noFill/>
          </a:ln>
        </p:spPr>
        <p:style>
          <a:lnRef idx="0"/>
          <a:fillRef idx="0"/>
          <a:effectRef idx="0"/>
          <a:fontRef idx="minor"/>
        </p:style>
        <p:txBody>
          <a:bodyPr lIns="90000" rIns="90000" tIns="45000" bIns="45000"/>
          <a:p>
            <a:pPr>
              <a:lnSpc>
                <a:spcPct val="100000"/>
              </a:lnSpc>
            </a:pPr>
            <a:r>
              <a:rPr b="0" i="1" lang="en-GB" sz="1500" spc="-1" strike="noStrike">
                <a:solidFill>
                  <a:srgbClr val="808080"/>
                </a:solidFill>
                <a:latin typeface="Arial"/>
                <a:ea typeface="DejaVu Sans"/>
              </a:rPr>
              <a:t>Every change breaks someone's workflow.</a:t>
            </a:r>
            <a:endParaRPr b="0" lang="en-GB" sz="1500" spc="-1" strike="noStrike">
              <a:latin typeface="Arial"/>
            </a:endParaRPr>
          </a:p>
          <a:p>
            <a:pPr algn="ctr">
              <a:lnSpc>
                <a:spcPct val="100000"/>
              </a:lnSpc>
            </a:pPr>
            <a:r>
              <a:rPr b="0" i="1" lang="en-GB" sz="1500" spc="-1" strike="noStrike">
                <a:solidFill>
                  <a:srgbClr val="808080"/>
                </a:solidFill>
                <a:latin typeface="Arial"/>
                <a:ea typeface="DejaVu Sans"/>
              </a:rPr>
              <a:t>- xkcd</a:t>
            </a:r>
            <a:endParaRPr b="0" lang="en-GB" sz="1500" spc="-1" strike="noStrike">
              <a:latin typeface="Arial"/>
            </a:endParaRPr>
          </a:p>
        </p:txBody>
      </p:sp>
      <p:pic>
        <p:nvPicPr>
          <p:cNvPr id="779" name="Picture 12" descr=""/>
          <p:cNvPicPr/>
          <p:nvPr/>
        </p:nvPicPr>
        <p:blipFill>
          <a:blip r:embed="rId1"/>
          <a:stretch/>
        </p:blipFill>
        <p:spPr>
          <a:xfrm rot="227400">
            <a:off x="6573960" y="2146320"/>
            <a:ext cx="1764000" cy="2449800"/>
          </a:xfrm>
          <a:prstGeom prst="rect">
            <a:avLst/>
          </a:prstGeom>
          <a:ln>
            <a:noFill/>
          </a:ln>
        </p:spPr>
      </p:pic>
      <p:sp>
        <p:nvSpPr>
          <p:cNvPr id="780" name="CustomShape 7"/>
          <p:cNvSpPr/>
          <p:nvPr/>
        </p:nvSpPr>
        <p:spPr>
          <a:xfrm>
            <a:off x="6556680" y="4559400"/>
            <a:ext cx="1955520" cy="524160"/>
          </a:xfrm>
          <a:prstGeom prst="rect">
            <a:avLst/>
          </a:prstGeom>
          <a:noFill/>
          <a:ln>
            <a:noFill/>
          </a:ln>
        </p:spPr>
        <p:style>
          <a:lnRef idx="0"/>
          <a:fillRef idx="0"/>
          <a:effectRef idx="0"/>
          <a:fontRef idx="minor"/>
        </p:style>
        <p:txBody>
          <a:bodyPr lIns="90000" rIns="90000" tIns="45000" bIns="45000"/>
          <a:p>
            <a:pPr>
              <a:lnSpc>
                <a:spcPct val="100000"/>
              </a:lnSpc>
            </a:pPr>
            <a:r>
              <a:rPr b="0" lang="en-GB" sz="750" spc="-1" strike="noStrike">
                <a:solidFill>
                  <a:srgbClr val="000000"/>
                </a:solidFill>
                <a:latin typeface="Arial"/>
                <a:ea typeface="DejaVu Sans"/>
              </a:rPr>
              <a:t>Reference:</a:t>
            </a:r>
            <a:endParaRPr b="0" lang="en-GB" sz="750" spc="-1" strike="noStrike">
              <a:latin typeface="Arial"/>
            </a:endParaRPr>
          </a:p>
          <a:p>
            <a:pPr>
              <a:lnSpc>
                <a:spcPct val="100000"/>
              </a:lnSpc>
            </a:pPr>
            <a:r>
              <a:rPr b="0" lang="en-GB" sz="750" spc="-1" strike="noStrike" u="sng">
                <a:solidFill>
                  <a:srgbClr val="0000ff"/>
                </a:solidFill>
                <a:uFillTx/>
                <a:latin typeface="Arial"/>
                <a:ea typeface="DejaVu Sans"/>
                <a:hlinkClick r:id="rId2"/>
              </a:rPr>
              <a:t>https://xkcd.com/1172/</a:t>
            </a:r>
            <a:endParaRPr b="0" lang="en-GB" sz="750" spc="-1" strike="noStrike">
              <a:latin typeface="Arial"/>
            </a:endParaRPr>
          </a:p>
          <a:p>
            <a:pPr>
              <a:lnSpc>
                <a:spcPct val="100000"/>
              </a:lnSpc>
            </a:pPr>
            <a:endParaRPr b="0" lang="en-GB" sz="750" spc="-1" strike="noStrike">
              <a:latin typeface="Arial"/>
            </a:endParaRPr>
          </a:p>
        </p:txBody>
      </p:sp>
      <p:sp>
        <p:nvSpPr>
          <p:cNvPr id="781" name="CustomShape 8"/>
          <p:cNvSpPr/>
          <p:nvPr/>
        </p:nvSpPr>
        <p:spPr>
          <a:xfrm>
            <a:off x="7220520" y="11880"/>
            <a:ext cx="192240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{BONUS}</a:t>
            </a:r>
            <a:endParaRPr b="0" lang="en-GB" sz="3000" spc="-1" strike="noStrike">
              <a:latin typeface="Arial"/>
            </a:endParaRPr>
          </a:p>
        </p:txBody>
      </p:sp>
      <p:sp>
        <p:nvSpPr>
          <p:cNvPr id="782" name="CustomShape 9"/>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83" name="CustomShape 10"/>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CustomShape 1"/>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sp>
        <p:nvSpPr>
          <p:cNvPr id="785" name="CustomShape 2"/>
          <p:cNvSpPr/>
          <p:nvPr/>
        </p:nvSpPr>
        <p:spPr>
          <a:xfrm>
            <a:off x="286560" y="479340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Design First vs. Code First Development</a:t>
            </a:r>
            <a:endParaRPr b="0" lang="en-GB" sz="800" spc="-1" strike="noStrike">
              <a:latin typeface="Arial"/>
            </a:endParaRPr>
          </a:p>
        </p:txBody>
      </p:sp>
      <p:sp>
        <p:nvSpPr>
          <p:cNvPr id="786" name="CustomShape 3"/>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DESIGN FIRST DEV VS. CODE FIRST DEV</a:t>
            </a:r>
            <a:endParaRPr b="0" lang="en-GB" sz="2800" spc="-1" strike="noStrike">
              <a:latin typeface="Arial"/>
            </a:endParaRPr>
          </a:p>
        </p:txBody>
      </p:sp>
      <p:sp>
        <p:nvSpPr>
          <p:cNvPr id="787" name="CustomShape 4"/>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293EEDA5-E839-4F30-AF7D-7B781F6A6AFA}" type="slidenum">
              <a:rPr b="0" lang="en-GB" sz="820" spc="-1" strike="noStrike">
                <a:solidFill>
                  <a:srgbClr val="000000"/>
                </a:solidFill>
                <a:latin typeface="Arial"/>
                <a:ea typeface="DejaVu Sans"/>
              </a:rPr>
              <a:t>1</a:t>
            </a:fld>
            <a:endParaRPr b="0" lang="en-GB" sz="820" spc="-1" strike="noStrike">
              <a:latin typeface="Arial"/>
            </a:endParaRPr>
          </a:p>
        </p:txBody>
      </p:sp>
      <p:sp>
        <p:nvSpPr>
          <p:cNvPr id="788" name="CustomShape 5"/>
          <p:cNvSpPr/>
          <p:nvPr/>
        </p:nvSpPr>
        <p:spPr>
          <a:xfrm>
            <a:off x="305640" y="995040"/>
            <a:ext cx="8511840" cy="3687840"/>
          </a:xfrm>
          <a:prstGeom prst="rect">
            <a:avLst/>
          </a:prstGeom>
          <a:noFill/>
          <a:ln>
            <a:noFill/>
          </a:ln>
        </p:spPr>
        <p:style>
          <a:lnRef idx="0"/>
          <a:fillRef idx="0"/>
          <a:effectRef idx="0"/>
          <a:fontRef idx="minor"/>
        </p:style>
      </p:sp>
      <p:sp>
        <p:nvSpPr>
          <p:cNvPr id="789" name="CustomShape 6"/>
          <p:cNvSpPr/>
          <p:nvPr/>
        </p:nvSpPr>
        <p:spPr>
          <a:xfrm>
            <a:off x="6418440" y="1640520"/>
            <a:ext cx="2504160" cy="1346040"/>
          </a:xfrm>
          <a:prstGeom prst="cloudCallout">
            <a:avLst>
              <a:gd name="adj1" fmla="val -44439"/>
              <a:gd name="adj2" fmla="val 52529"/>
            </a:avLst>
          </a:prstGeom>
          <a:noFill/>
          <a:ln w="28440">
            <a:solidFill>
              <a:srgbClr val="70267d"/>
            </a:solidFill>
            <a:custDash>
              <a:ds d="800000" sp="300000"/>
            </a:custDash>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200" spc="-1" strike="noStrike">
                <a:solidFill>
                  <a:srgbClr val="000000"/>
                </a:solidFill>
                <a:latin typeface="Arial"/>
                <a:ea typeface="DejaVu Sans"/>
              </a:rPr>
              <a:t>We will write docs ”</a:t>
            </a:r>
            <a:r>
              <a:rPr b="1" i="1" lang="en-GB" sz="1200" spc="-1" strike="noStrike" u="sng">
                <a:solidFill>
                  <a:srgbClr val="000000"/>
                </a:solidFill>
                <a:uFillTx/>
                <a:latin typeface="Arial"/>
                <a:ea typeface="DejaVu Sans"/>
              </a:rPr>
              <a:t>when we have time</a:t>
            </a:r>
            <a:r>
              <a:rPr b="0" lang="en-GB" sz="1200" spc="-1" strike="noStrike">
                <a:solidFill>
                  <a:srgbClr val="000000"/>
                </a:solidFill>
                <a:latin typeface="Arial"/>
                <a:ea typeface="DejaVu Sans"/>
              </a:rPr>
              <a:t>”… almost definitely for sure… </a:t>
            </a:r>
            <a:r>
              <a:rPr b="1" i="1" lang="en-GB" sz="1200" spc="-1" strike="noStrike" u="sng">
                <a:solidFill>
                  <a:srgbClr val="000000"/>
                </a:solidFill>
                <a:uFillTx/>
                <a:latin typeface="Arial"/>
                <a:ea typeface="DejaVu Sans"/>
              </a:rPr>
              <a:t>maybe</a:t>
            </a:r>
            <a:r>
              <a:rPr b="0" lang="en-GB" sz="1200" spc="-1" strike="noStrike">
                <a:solidFill>
                  <a:srgbClr val="000000"/>
                </a:solidFill>
                <a:latin typeface="Arial"/>
                <a:ea typeface="DejaVu Sans"/>
              </a:rPr>
              <a:t>…“</a:t>
            </a:r>
            <a:endParaRPr b="0" lang="en-GB" sz="1200" spc="-1" strike="noStrike">
              <a:latin typeface="Arial"/>
            </a:endParaRPr>
          </a:p>
        </p:txBody>
      </p:sp>
      <p:sp>
        <p:nvSpPr>
          <p:cNvPr id="790" name="CustomShape 7"/>
          <p:cNvSpPr/>
          <p:nvPr/>
        </p:nvSpPr>
        <p:spPr>
          <a:xfrm>
            <a:off x="6425640" y="549360"/>
            <a:ext cx="1696680" cy="1113840"/>
          </a:xfrm>
          <a:prstGeom prst="cloudCallout">
            <a:avLst>
              <a:gd name="adj1" fmla="val 70781"/>
              <a:gd name="adj2" fmla="val 21279"/>
            </a:avLst>
          </a:prstGeom>
          <a:noFill/>
          <a:ln w="28440">
            <a:solidFill>
              <a:srgbClr val="70267d"/>
            </a:solidFill>
            <a:custDash>
              <a:ds d="800000" sp="300000"/>
            </a:custDash>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200" spc="-1" strike="noStrike">
                <a:solidFill>
                  <a:srgbClr val="000000"/>
                </a:solidFill>
                <a:latin typeface="Arial"/>
                <a:ea typeface="DejaVu Sans"/>
              </a:rPr>
              <a:t>“</a:t>
            </a:r>
            <a:r>
              <a:rPr b="0" lang="en-GB" sz="1200" spc="-1" strike="noStrike">
                <a:solidFill>
                  <a:srgbClr val="000000"/>
                </a:solidFill>
                <a:latin typeface="Arial"/>
                <a:ea typeface="DejaVu Sans"/>
              </a:rPr>
              <a:t>Code-first and </a:t>
            </a:r>
            <a:r>
              <a:rPr b="1" i="1" lang="en-GB" sz="1200" spc="-1" strike="noStrike" u="sng">
                <a:solidFill>
                  <a:srgbClr val="000000"/>
                </a:solidFill>
                <a:uFillTx/>
                <a:latin typeface="Arial"/>
                <a:ea typeface="DejaVu Sans"/>
              </a:rPr>
              <a:t>meh </a:t>
            </a:r>
            <a:r>
              <a:rPr b="0" lang="en-GB" sz="1200" spc="-1" strike="noStrike">
                <a:solidFill>
                  <a:srgbClr val="000000"/>
                </a:solidFill>
                <a:latin typeface="Arial"/>
                <a:ea typeface="DejaVu Sans"/>
              </a:rPr>
              <a:t>docs later…“</a:t>
            </a:r>
            <a:endParaRPr b="0" lang="en-GB" sz="1200" spc="-1" strike="noStrike">
              <a:latin typeface="Arial"/>
            </a:endParaRPr>
          </a:p>
        </p:txBody>
      </p:sp>
      <p:sp>
        <p:nvSpPr>
          <p:cNvPr id="791" name="Line 8"/>
          <p:cNvSpPr/>
          <p:nvPr/>
        </p:nvSpPr>
        <p:spPr>
          <a:xfrm>
            <a:off x="106920" y="3168720"/>
            <a:ext cx="8929800" cy="360"/>
          </a:xfrm>
          <a:prstGeom prst="line">
            <a:avLst/>
          </a:prstGeom>
          <a:ln w="28440">
            <a:solidFill>
              <a:srgbClr val="4a7ebb"/>
            </a:solidFill>
            <a:custDash>
              <a:ds d="400000" sp="300000"/>
            </a:custDash>
            <a:round/>
          </a:ln>
        </p:spPr>
        <p:style>
          <a:lnRef idx="1">
            <a:schemeClr val="accent1"/>
          </a:lnRef>
          <a:fillRef idx="0">
            <a:schemeClr val="accent1"/>
          </a:fillRef>
          <a:effectRef idx="0">
            <a:schemeClr val="accent1"/>
          </a:effectRef>
          <a:fontRef idx="minor"/>
        </p:style>
      </p:sp>
      <p:sp>
        <p:nvSpPr>
          <p:cNvPr id="792" name="CustomShape 9"/>
          <p:cNvSpPr/>
          <p:nvPr/>
        </p:nvSpPr>
        <p:spPr>
          <a:xfrm>
            <a:off x="73080" y="2657880"/>
            <a:ext cx="147348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{Code}</a:t>
            </a:r>
            <a:endParaRPr b="0" lang="en-GB" sz="3000" spc="-1" strike="noStrike">
              <a:latin typeface="Arial"/>
            </a:endParaRPr>
          </a:p>
        </p:txBody>
      </p:sp>
      <p:sp>
        <p:nvSpPr>
          <p:cNvPr id="793" name="CustomShape 10"/>
          <p:cNvSpPr/>
          <p:nvPr/>
        </p:nvSpPr>
        <p:spPr>
          <a:xfrm>
            <a:off x="50400" y="3085200"/>
            <a:ext cx="120348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{API}</a:t>
            </a:r>
            <a:endParaRPr b="0" lang="en-GB" sz="3000" spc="-1" strike="noStrike">
              <a:latin typeface="Arial"/>
            </a:endParaRPr>
          </a:p>
        </p:txBody>
      </p:sp>
      <p:pic>
        <p:nvPicPr>
          <p:cNvPr id="794" name="Picture 20" descr=""/>
          <p:cNvPicPr/>
          <p:nvPr/>
        </p:nvPicPr>
        <p:blipFill>
          <a:blip r:embed="rId1"/>
          <a:stretch/>
        </p:blipFill>
        <p:spPr>
          <a:xfrm>
            <a:off x="107280" y="866160"/>
            <a:ext cx="6310080" cy="1914120"/>
          </a:xfrm>
          <a:prstGeom prst="rect">
            <a:avLst/>
          </a:prstGeom>
          <a:ln>
            <a:noFill/>
          </a:ln>
        </p:spPr>
      </p:pic>
      <p:sp>
        <p:nvSpPr>
          <p:cNvPr id="795" name="CustomShape 11"/>
          <p:cNvSpPr/>
          <p:nvPr/>
        </p:nvSpPr>
        <p:spPr>
          <a:xfrm>
            <a:off x="7220520" y="29520"/>
            <a:ext cx="1922400" cy="5464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3000" spc="-1" strike="noStrike">
                <a:solidFill>
                  <a:srgbClr val="000000"/>
                </a:solidFill>
                <a:latin typeface="Arial"/>
                <a:ea typeface="DejaVu Sans"/>
              </a:rPr>
              <a:t>{BONUS}</a:t>
            </a:r>
            <a:endParaRPr b="0" lang="en-GB" sz="3000" spc="-1" strike="noStrike">
              <a:latin typeface="Arial"/>
            </a:endParaRPr>
          </a:p>
        </p:txBody>
      </p:sp>
      <p:pic>
        <p:nvPicPr>
          <p:cNvPr id="796" name="Picture 23" descr=""/>
          <p:cNvPicPr/>
          <p:nvPr/>
        </p:nvPicPr>
        <p:blipFill>
          <a:blip r:embed="rId2"/>
          <a:stretch/>
        </p:blipFill>
        <p:spPr>
          <a:xfrm>
            <a:off x="107280" y="3542040"/>
            <a:ext cx="7063200" cy="1240920"/>
          </a:xfrm>
          <a:prstGeom prst="rect">
            <a:avLst/>
          </a:prstGeom>
          <a:ln>
            <a:noFill/>
          </a:ln>
        </p:spPr>
      </p:pic>
      <p:sp>
        <p:nvSpPr>
          <p:cNvPr id="797" name="CustomShape 12"/>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798" name="CustomShape 13"/>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288360" y="478152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Brain Focus</a:t>
            </a:r>
            <a:endParaRPr b="0" lang="en-GB" sz="800" spc="-1" strike="noStrike">
              <a:latin typeface="Arial"/>
            </a:endParaRPr>
          </a:p>
        </p:txBody>
      </p:sp>
      <p:sp>
        <p:nvSpPr>
          <p:cNvPr id="339"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SIDE NOTE</a:t>
            </a:r>
            <a:endParaRPr b="0" lang="en-GB" sz="2800" spc="-1" strike="noStrike">
              <a:latin typeface="Arial"/>
            </a:endParaRPr>
          </a:p>
        </p:txBody>
      </p:sp>
      <p:sp>
        <p:nvSpPr>
          <p:cNvPr id="340"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ctr">
              <a:lnSpc>
                <a:spcPct val="100000"/>
              </a:lnSpc>
            </a:pPr>
            <a:fld id="{BF138025-3358-4ED1-BEDB-855069A81ABE}"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341" name="Picture 18" descr=""/>
          <p:cNvPicPr/>
          <p:nvPr/>
        </p:nvPicPr>
        <p:blipFill>
          <a:blip r:embed="rId1"/>
          <a:stretch/>
        </p:blipFill>
        <p:spPr>
          <a:xfrm>
            <a:off x="392040" y="1072800"/>
            <a:ext cx="5651280" cy="3531600"/>
          </a:xfrm>
          <a:prstGeom prst="rect">
            <a:avLst/>
          </a:prstGeom>
          <a:ln>
            <a:noFill/>
          </a:ln>
        </p:spPr>
      </p:pic>
      <p:sp>
        <p:nvSpPr>
          <p:cNvPr id="342" name="CustomShape 4"/>
          <p:cNvSpPr/>
          <p:nvPr/>
        </p:nvSpPr>
        <p:spPr>
          <a:xfrm>
            <a:off x="6222240" y="1760040"/>
            <a:ext cx="2709360" cy="3036960"/>
          </a:xfrm>
          <a:prstGeom prst="rect">
            <a:avLst/>
          </a:prstGeom>
          <a:noFill/>
          <a:ln>
            <a:noFill/>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Arial"/>
              <a:buChar char="•"/>
            </a:pPr>
            <a:r>
              <a:rPr b="0" lang="en-GB" sz="900" spc="-1" strike="noStrike" u="sng">
                <a:solidFill>
                  <a:srgbClr val="0000ff"/>
                </a:solidFill>
                <a:uFillTx/>
                <a:latin typeface="Arial"/>
                <a:ea typeface="DejaVu Sans"/>
                <a:hlinkClick r:id="rId2"/>
              </a:rPr>
              <a:t>https://www.euronatur.org/en/what-we-do/endangered-species/wolf/wolves-in-europe/</a:t>
            </a:r>
            <a:endParaRPr b="0" lang="en-GB" sz="900" spc="-1" strike="noStrike">
              <a:latin typeface="Arial"/>
            </a:endParaRPr>
          </a:p>
          <a:p>
            <a:pPr>
              <a:lnSpc>
                <a:spcPct val="90000"/>
              </a:lnSpc>
              <a:spcBef>
                <a:spcPts val="1001"/>
              </a:spcBef>
            </a:pPr>
            <a:endParaRPr b="0" lang="en-GB" sz="900" spc="-1" strike="noStrike">
              <a:latin typeface="Arial"/>
            </a:endParaRPr>
          </a:p>
        </p:txBody>
      </p:sp>
      <p:pic>
        <p:nvPicPr>
          <p:cNvPr id="343" name="Picture 20" descr=""/>
          <p:cNvPicPr/>
          <p:nvPr/>
        </p:nvPicPr>
        <p:blipFill>
          <a:blip r:embed="rId3"/>
          <a:stretch/>
        </p:blipFill>
        <p:spPr>
          <a:xfrm>
            <a:off x="6280200" y="1433520"/>
            <a:ext cx="2308680" cy="261000"/>
          </a:xfrm>
          <a:prstGeom prst="rect">
            <a:avLst/>
          </a:prstGeom>
          <a:ln>
            <a:noFill/>
          </a:ln>
        </p:spPr>
      </p:pic>
      <p:pic>
        <p:nvPicPr>
          <p:cNvPr id="344" name="Picture 21" descr=""/>
          <p:cNvPicPr/>
          <p:nvPr/>
        </p:nvPicPr>
        <p:blipFill>
          <a:blip r:embed="rId4"/>
          <a:stretch/>
        </p:blipFill>
        <p:spPr>
          <a:xfrm>
            <a:off x="7693560" y="3326400"/>
            <a:ext cx="1189440" cy="1370520"/>
          </a:xfrm>
          <a:prstGeom prst="rect">
            <a:avLst/>
          </a:prstGeom>
          <a:ln>
            <a:noFill/>
          </a:ln>
        </p:spPr>
      </p:pic>
      <p:pic>
        <p:nvPicPr>
          <p:cNvPr id="345" name="Picture 22" descr=""/>
          <p:cNvPicPr/>
          <p:nvPr/>
        </p:nvPicPr>
        <p:blipFill>
          <a:blip r:embed="rId5"/>
          <a:stretch/>
        </p:blipFill>
        <p:spPr>
          <a:xfrm>
            <a:off x="6451920" y="2316960"/>
            <a:ext cx="1189440" cy="1370520"/>
          </a:xfrm>
          <a:prstGeom prst="rect">
            <a:avLst/>
          </a:prstGeom>
          <a:ln>
            <a:noFill/>
          </a:ln>
        </p:spPr>
      </p:pic>
      <p:sp>
        <p:nvSpPr>
          <p:cNvPr id="346" name="CustomShape 5"/>
          <p:cNvSpPr/>
          <p:nvPr/>
        </p:nvSpPr>
        <p:spPr>
          <a:xfrm>
            <a:off x="513000" y="4845240"/>
            <a:ext cx="360" cy="360"/>
          </a:xfrm>
          <a:prstGeom prst="rect">
            <a:avLst/>
          </a:prstGeom>
          <a:noFill/>
          <a:ln>
            <a:noFill/>
          </a:ln>
        </p:spPr>
        <p:style>
          <a:lnRef idx="0"/>
          <a:fillRef idx="0"/>
          <a:effectRef idx="0"/>
          <a:fontRef idx="minor"/>
        </p:style>
      </p:sp>
      <p:sp>
        <p:nvSpPr>
          <p:cNvPr id="347" name="CustomShape 6"/>
          <p:cNvSpPr/>
          <p:nvPr/>
        </p:nvSpPr>
        <p:spPr>
          <a:xfrm>
            <a:off x="7974360" y="141480"/>
            <a:ext cx="916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348" name="Picture 17" descr=""/>
          <p:cNvPicPr/>
          <p:nvPr/>
        </p:nvPicPr>
        <p:blipFill>
          <a:blip r:embed="rId6"/>
          <a:stretch/>
        </p:blipFill>
        <p:spPr>
          <a:xfrm>
            <a:off x="7787160" y="128160"/>
            <a:ext cx="1144080" cy="752040"/>
          </a:xfrm>
          <a:prstGeom prst="rect">
            <a:avLst/>
          </a:prstGeom>
          <a:ln>
            <a:noFill/>
          </a:ln>
        </p:spPr>
      </p:pic>
      <p:sp>
        <p:nvSpPr>
          <p:cNvPr id="349" name="CustomShape 7"/>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50" name="CustomShape 8"/>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05640" y="477684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OpenAPI Contract Validation</a:t>
            </a:r>
            <a:endParaRPr b="0" lang="en-GB" sz="800" spc="-1" strike="noStrike">
              <a:latin typeface="Arial"/>
            </a:endParaRPr>
          </a:p>
        </p:txBody>
      </p:sp>
      <p:sp>
        <p:nvSpPr>
          <p:cNvPr id="352"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API vs. IPA</a:t>
            </a:r>
            <a:endParaRPr b="0" lang="en-GB" sz="2800" spc="-1" strike="noStrike">
              <a:latin typeface="Arial"/>
            </a:endParaRPr>
          </a:p>
        </p:txBody>
      </p:sp>
      <p:sp>
        <p:nvSpPr>
          <p:cNvPr id="353"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3FCB4748-4F4D-4837-A9D7-70EBED18BEDD}" type="slidenum">
              <a:rPr b="0" lang="en-GB" sz="820" spc="-1" strike="noStrike">
                <a:solidFill>
                  <a:srgbClr val="000000"/>
                </a:solidFill>
                <a:latin typeface="Arial"/>
                <a:ea typeface="DejaVu Sans"/>
              </a:rPr>
              <a:t>1</a:t>
            </a:fld>
            <a:endParaRPr b="0" lang="en-GB" sz="820" spc="-1" strike="noStrike">
              <a:latin typeface="Arial"/>
            </a:endParaRPr>
          </a:p>
        </p:txBody>
      </p:sp>
      <p:sp>
        <p:nvSpPr>
          <p:cNvPr id="354" name="CustomShape 4"/>
          <p:cNvSpPr/>
          <p:nvPr/>
        </p:nvSpPr>
        <p:spPr>
          <a:xfrm rot="19718400">
            <a:off x="1200600" y="2202480"/>
            <a:ext cx="1333080" cy="961920"/>
          </a:xfrm>
          <a:prstGeom prst="parallelogram">
            <a:avLst>
              <a:gd name="adj" fmla="val 59415"/>
            </a:avLst>
          </a:prstGeom>
          <a:solidFill>
            <a:srgbClr val="70267d"/>
          </a:solidFill>
          <a:ln>
            <a:solidFill>
              <a:srgbClr val="70267d"/>
            </a:solidFill>
            <a:round/>
          </a:ln>
        </p:spPr>
        <p:style>
          <a:lnRef idx="2">
            <a:schemeClr val="accent1">
              <a:shade val="50000"/>
            </a:schemeClr>
          </a:lnRef>
          <a:fillRef idx="1">
            <a:schemeClr val="accent1"/>
          </a:fillRef>
          <a:effectRef idx="0">
            <a:schemeClr val="accent1"/>
          </a:effectRef>
          <a:fontRef idx="minor"/>
        </p:style>
      </p:sp>
      <p:pic>
        <p:nvPicPr>
          <p:cNvPr id="355" name="Picture 24" descr=""/>
          <p:cNvPicPr/>
          <p:nvPr/>
        </p:nvPicPr>
        <p:blipFill>
          <a:blip r:embed="rId1"/>
          <a:stretch/>
        </p:blipFill>
        <p:spPr>
          <a:xfrm>
            <a:off x="1000080" y="1607760"/>
            <a:ext cx="1223280" cy="1886760"/>
          </a:xfrm>
          <a:prstGeom prst="rect">
            <a:avLst/>
          </a:prstGeom>
          <a:ln>
            <a:noFill/>
          </a:ln>
        </p:spPr>
      </p:pic>
      <p:grpSp>
        <p:nvGrpSpPr>
          <p:cNvPr id="356" name="Group 5"/>
          <p:cNvGrpSpPr/>
          <p:nvPr/>
        </p:nvGrpSpPr>
        <p:grpSpPr>
          <a:xfrm>
            <a:off x="5704200" y="1776600"/>
            <a:ext cx="1662840" cy="1105920"/>
            <a:chOff x="5704200" y="1776600"/>
            <a:chExt cx="1662840" cy="1105920"/>
          </a:xfrm>
        </p:grpSpPr>
        <p:sp>
          <p:nvSpPr>
            <p:cNvPr id="357" name="CustomShape 6"/>
            <p:cNvSpPr/>
            <p:nvPr/>
          </p:nvSpPr>
          <p:spPr>
            <a:xfrm rot="10800000">
              <a:off x="5704200" y="1776600"/>
              <a:ext cx="1662840" cy="1105920"/>
            </a:xfrm>
            <a:prstGeom prst="snip1Rect">
              <a:avLst>
                <a:gd name="adj" fmla="val 16036"/>
              </a:avLst>
            </a:prstGeom>
            <a:solidFill>
              <a:srgbClr val="70267d"/>
            </a:solidFill>
            <a:ln>
              <a:solidFill>
                <a:srgbClr val="70267d"/>
              </a:solidFill>
              <a:round/>
            </a:ln>
          </p:spPr>
          <p:style>
            <a:lnRef idx="2">
              <a:schemeClr val="accent1">
                <a:shade val="50000"/>
              </a:schemeClr>
            </a:lnRef>
            <a:fillRef idx="1">
              <a:schemeClr val="accent1"/>
            </a:fillRef>
            <a:effectRef idx="0">
              <a:schemeClr val="accent1"/>
            </a:effectRef>
            <a:fontRef idx="minor"/>
          </p:style>
        </p:sp>
        <p:sp>
          <p:nvSpPr>
            <p:cNvPr id="358" name="CustomShape 7"/>
            <p:cNvSpPr/>
            <p:nvPr/>
          </p:nvSpPr>
          <p:spPr>
            <a:xfrm flipH="1">
              <a:off x="5745960" y="2738520"/>
              <a:ext cx="94680" cy="83880"/>
            </a:xfrm>
            <a:prstGeom prst="rect">
              <a:avLst/>
            </a:prstGeom>
            <a:solidFill>
              <a:srgbClr val="70267d"/>
            </a:solidFill>
            <a:ln>
              <a:solidFill>
                <a:srgbClr val="70267d"/>
              </a:solidFill>
              <a:round/>
            </a:ln>
          </p:spPr>
          <p:style>
            <a:lnRef idx="2">
              <a:schemeClr val="accent1">
                <a:shade val="50000"/>
              </a:schemeClr>
            </a:lnRef>
            <a:fillRef idx="1">
              <a:schemeClr val="accent1"/>
            </a:fillRef>
            <a:effectRef idx="0">
              <a:schemeClr val="accent1"/>
            </a:effectRef>
            <a:fontRef idx="minor"/>
          </p:style>
        </p:sp>
      </p:grpSp>
      <p:pic>
        <p:nvPicPr>
          <p:cNvPr id="359" name="Picture 27" descr=""/>
          <p:cNvPicPr/>
          <p:nvPr/>
        </p:nvPicPr>
        <p:blipFill>
          <a:blip r:embed="rId2"/>
          <a:stretch/>
        </p:blipFill>
        <p:spPr>
          <a:xfrm>
            <a:off x="5277960" y="1714320"/>
            <a:ext cx="2859120" cy="1663200"/>
          </a:xfrm>
          <a:prstGeom prst="rect">
            <a:avLst/>
          </a:prstGeom>
          <a:ln>
            <a:noFill/>
          </a:ln>
        </p:spPr>
      </p:pic>
      <p:sp>
        <p:nvSpPr>
          <p:cNvPr id="360" name="CustomShape 8"/>
          <p:cNvSpPr/>
          <p:nvPr/>
        </p:nvSpPr>
        <p:spPr>
          <a:xfrm flipV="1">
            <a:off x="2969280" y="1161000"/>
            <a:ext cx="2033280" cy="524520"/>
          </a:xfrm>
          <a:prstGeom prst="bentConnector3">
            <a:avLst>
              <a:gd name="adj1" fmla="val 50000"/>
            </a:avLst>
          </a:prstGeom>
          <a:noFill/>
          <a:ln w="38160">
            <a:solidFill>
              <a:schemeClr val="tx1"/>
            </a:solidFill>
            <a:custDash>
              <a:ds d="800000" sp="300000"/>
            </a:custDash>
            <a:round/>
          </a:ln>
        </p:spPr>
        <p:style>
          <a:lnRef idx="1">
            <a:schemeClr val="accent1"/>
          </a:lnRef>
          <a:fillRef idx="0">
            <a:schemeClr val="accent1"/>
          </a:fillRef>
          <a:effectRef idx="0">
            <a:schemeClr val="accent1"/>
          </a:effectRef>
          <a:fontRef idx="minor"/>
        </p:style>
      </p:sp>
      <p:sp>
        <p:nvSpPr>
          <p:cNvPr id="361" name="CustomShape 9"/>
          <p:cNvSpPr/>
          <p:nvPr/>
        </p:nvSpPr>
        <p:spPr>
          <a:xfrm>
            <a:off x="2247480" y="982440"/>
            <a:ext cx="4647960" cy="3189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0" i="1" lang="en-GB" sz="1400" spc="-1" strike="noStrike">
                <a:solidFill>
                  <a:srgbClr val="000000"/>
                </a:solidFill>
                <a:latin typeface="Arial"/>
                <a:ea typeface="DejaVu Sans"/>
              </a:rPr>
              <a:t>Application Programming Interface - API</a:t>
            </a:r>
            <a:endParaRPr b="0" lang="en-GB" sz="1400" spc="-1" strike="noStrike">
              <a:latin typeface="Arial"/>
            </a:endParaRPr>
          </a:p>
        </p:txBody>
      </p:sp>
      <p:sp>
        <p:nvSpPr>
          <p:cNvPr id="362" name="CustomShape 10"/>
          <p:cNvSpPr/>
          <p:nvPr/>
        </p:nvSpPr>
        <p:spPr>
          <a:xfrm>
            <a:off x="2224800" y="2451600"/>
            <a:ext cx="641160" cy="439920"/>
          </a:xfrm>
          <a:prstGeom prst="rect">
            <a:avLst/>
          </a:prstGeom>
          <a:noFill/>
          <a:ln w="57240">
            <a:solidFill>
              <a:schemeClr val="tx1"/>
            </a:solidFill>
            <a:round/>
          </a:ln>
        </p:spPr>
        <p:style>
          <a:lnRef idx="2">
            <a:schemeClr val="accent1">
              <a:shade val="50000"/>
            </a:schemeClr>
          </a:lnRef>
          <a:fillRef idx="1">
            <a:schemeClr val="accent1"/>
          </a:fillRef>
          <a:effectRef idx="0">
            <a:schemeClr val="accent1"/>
          </a:effectRef>
          <a:fontRef idx="minor"/>
        </p:style>
      </p:sp>
      <p:sp>
        <p:nvSpPr>
          <p:cNvPr id="363" name="CustomShape 11"/>
          <p:cNvSpPr/>
          <p:nvPr/>
        </p:nvSpPr>
        <p:spPr>
          <a:xfrm>
            <a:off x="2174040" y="2497320"/>
            <a:ext cx="74268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800" spc="-1" strike="noStrike">
                <a:solidFill>
                  <a:srgbClr val="000000"/>
                </a:solidFill>
                <a:latin typeface="Arial"/>
                <a:ea typeface="DejaVu Sans"/>
              </a:rPr>
              <a:t>{API}</a:t>
            </a:r>
            <a:endParaRPr b="0" lang="en-GB" sz="1800" spc="-1" strike="noStrike">
              <a:latin typeface="Arial"/>
            </a:endParaRPr>
          </a:p>
        </p:txBody>
      </p:sp>
      <p:sp>
        <p:nvSpPr>
          <p:cNvPr id="364" name="CustomShape 12"/>
          <p:cNvSpPr/>
          <p:nvPr/>
        </p:nvSpPr>
        <p:spPr>
          <a:xfrm>
            <a:off x="5002920" y="1926000"/>
            <a:ext cx="641160" cy="439920"/>
          </a:xfrm>
          <a:prstGeom prst="rect">
            <a:avLst/>
          </a:prstGeom>
          <a:noFill/>
          <a:ln w="57240">
            <a:solidFill>
              <a:schemeClr val="tx1"/>
            </a:solidFill>
            <a:round/>
          </a:ln>
        </p:spPr>
        <p:style>
          <a:lnRef idx="2">
            <a:schemeClr val="accent1">
              <a:shade val="50000"/>
            </a:schemeClr>
          </a:lnRef>
          <a:fillRef idx="1">
            <a:schemeClr val="accent1"/>
          </a:fillRef>
          <a:effectRef idx="0">
            <a:schemeClr val="accent1"/>
          </a:effectRef>
          <a:fontRef idx="minor"/>
        </p:style>
      </p:sp>
      <p:sp>
        <p:nvSpPr>
          <p:cNvPr id="365" name="CustomShape 13"/>
          <p:cNvSpPr/>
          <p:nvPr/>
        </p:nvSpPr>
        <p:spPr>
          <a:xfrm>
            <a:off x="4952160" y="1971720"/>
            <a:ext cx="74268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800" spc="-1" strike="noStrike">
                <a:solidFill>
                  <a:srgbClr val="000000"/>
                </a:solidFill>
                <a:latin typeface="Arial"/>
                <a:ea typeface="DejaVu Sans"/>
              </a:rPr>
              <a:t>{API}</a:t>
            </a:r>
            <a:endParaRPr b="0" lang="en-GB" sz="1800" spc="-1" strike="noStrike">
              <a:latin typeface="Arial"/>
            </a:endParaRPr>
          </a:p>
        </p:txBody>
      </p:sp>
      <p:sp>
        <p:nvSpPr>
          <p:cNvPr id="366" name="CustomShape 14"/>
          <p:cNvSpPr/>
          <p:nvPr/>
        </p:nvSpPr>
        <p:spPr>
          <a:xfrm rot="19765800">
            <a:off x="1110240" y="1834560"/>
            <a:ext cx="916200" cy="2952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350" spc="-1" strike="noStrike">
                <a:solidFill>
                  <a:srgbClr val="000000"/>
                </a:solidFill>
                <a:latin typeface="Arial"/>
                <a:ea typeface="DejaVu Sans"/>
              </a:rPr>
              <a:t>SERVER</a:t>
            </a:r>
            <a:endParaRPr b="0" lang="en-GB" sz="1350" spc="-1" strike="noStrike">
              <a:latin typeface="Arial"/>
            </a:endParaRPr>
          </a:p>
        </p:txBody>
      </p:sp>
      <p:sp>
        <p:nvSpPr>
          <p:cNvPr id="367" name="CustomShape 15"/>
          <p:cNvSpPr/>
          <p:nvPr/>
        </p:nvSpPr>
        <p:spPr>
          <a:xfrm>
            <a:off x="6000840" y="2098800"/>
            <a:ext cx="106740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800" spc="-1" strike="noStrike">
                <a:solidFill>
                  <a:srgbClr val="000000"/>
                </a:solidFill>
                <a:latin typeface="Arial"/>
                <a:ea typeface="DejaVu Sans"/>
              </a:rPr>
              <a:t>CLIENT</a:t>
            </a:r>
            <a:endParaRPr b="0" lang="en-GB" sz="1800" spc="-1" strike="noStrike">
              <a:latin typeface="Arial"/>
            </a:endParaRPr>
          </a:p>
        </p:txBody>
      </p:sp>
      <p:sp>
        <p:nvSpPr>
          <p:cNvPr id="368" name="CustomShape 16"/>
          <p:cNvSpPr/>
          <p:nvPr/>
        </p:nvSpPr>
        <p:spPr>
          <a:xfrm>
            <a:off x="7310880" y="2620080"/>
            <a:ext cx="816840" cy="2952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350" spc="-1" strike="noStrike">
                <a:solidFill>
                  <a:srgbClr val="000000"/>
                </a:solidFill>
                <a:latin typeface="Arial"/>
                <a:ea typeface="DejaVu Sans"/>
              </a:rPr>
              <a:t>CLIENT</a:t>
            </a:r>
            <a:endParaRPr b="0" lang="en-GB" sz="1350" spc="-1" strike="noStrike">
              <a:latin typeface="Arial"/>
            </a:endParaRPr>
          </a:p>
        </p:txBody>
      </p:sp>
      <p:sp>
        <p:nvSpPr>
          <p:cNvPr id="369" name="CustomShape 17"/>
          <p:cNvSpPr/>
          <p:nvPr/>
        </p:nvSpPr>
        <p:spPr>
          <a:xfrm>
            <a:off x="5122800" y="2865600"/>
            <a:ext cx="816840" cy="215280"/>
          </a:xfrm>
          <a:prstGeom prst="rect">
            <a:avLst/>
          </a:prstGeom>
          <a:noFill/>
          <a:ln>
            <a:noFill/>
          </a:ln>
        </p:spPr>
        <p:style>
          <a:lnRef idx="0"/>
          <a:fillRef idx="0"/>
          <a:effectRef idx="0"/>
          <a:fontRef idx="minor"/>
        </p:style>
        <p:txBody>
          <a:bodyPr lIns="90000" rIns="90000" tIns="45000" bIns="45000"/>
          <a:p>
            <a:pPr algn="ctr">
              <a:lnSpc>
                <a:spcPct val="100000"/>
              </a:lnSpc>
            </a:pPr>
            <a:r>
              <a:rPr b="1" lang="en-GB" sz="830" spc="-1" strike="noStrike">
                <a:solidFill>
                  <a:srgbClr val="000000"/>
                </a:solidFill>
                <a:latin typeface="Arial"/>
                <a:ea typeface="DejaVu Sans"/>
              </a:rPr>
              <a:t>CLIENT</a:t>
            </a:r>
            <a:endParaRPr b="0" lang="en-GB" sz="830" spc="-1" strike="noStrike">
              <a:latin typeface="Arial"/>
            </a:endParaRPr>
          </a:p>
        </p:txBody>
      </p:sp>
      <p:sp>
        <p:nvSpPr>
          <p:cNvPr id="370" name="CustomShape 18"/>
          <p:cNvSpPr/>
          <p:nvPr/>
        </p:nvSpPr>
        <p:spPr>
          <a:xfrm>
            <a:off x="7974360" y="141480"/>
            <a:ext cx="916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grpSp>
        <p:nvGrpSpPr>
          <p:cNvPr id="371" name="Group 19"/>
          <p:cNvGrpSpPr/>
          <p:nvPr/>
        </p:nvGrpSpPr>
        <p:grpSpPr>
          <a:xfrm>
            <a:off x="7710120" y="109080"/>
            <a:ext cx="1181160" cy="900360"/>
            <a:chOff x="7710120" y="109080"/>
            <a:chExt cx="1181160" cy="900360"/>
          </a:xfrm>
        </p:grpSpPr>
        <p:pic>
          <p:nvPicPr>
            <p:cNvPr id="372" name="Picture 13" descr=""/>
            <p:cNvPicPr/>
            <p:nvPr/>
          </p:nvPicPr>
          <p:blipFill>
            <a:blip r:embed="rId3"/>
            <a:stretch/>
          </p:blipFill>
          <p:spPr>
            <a:xfrm>
              <a:off x="8027280" y="143640"/>
              <a:ext cx="864000" cy="865800"/>
            </a:xfrm>
            <a:prstGeom prst="rect">
              <a:avLst/>
            </a:prstGeom>
            <a:ln>
              <a:noFill/>
            </a:ln>
          </p:spPr>
        </p:pic>
        <p:pic>
          <p:nvPicPr>
            <p:cNvPr id="373" name="Graphic 14" descr=""/>
            <p:cNvPicPr/>
            <p:nvPr/>
          </p:nvPicPr>
          <p:blipFill>
            <a:blip r:embed="rId4"/>
            <a:stretch/>
          </p:blipFill>
          <p:spPr>
            <a:xfrm>
              <a:off x="7710120" y="358200"/>
              <a:ext cx="371880" cy="371880"/>
            </a:xfrm>
            <a:prstGeom prst="rect">
              <a:avLst/>
            </a:prstGeom>
            <a:ln>
              <a:noFill/>
            </a:ln>
          </p:spPr>
        </p:pic>
        <p:pic>
          <p:nvPicPr>
            <p:cNvPr id="374" name="Graphic 15" descr=""/>
            <p:cNvPicPr/>
            <p:nvPr/>
          </p:nvPicPr>
          <p:blipFill>
            <a:blip r:embed="rId5"/>
            <a:stretch/>
          </p:blipFill>
          <p:spPr>
            <a:xfrm>
              <a:off x="7710120" y="109080"/>
              <a:ext cx="371880" cy="371880"/>
            </a:xfrm>
            <a:prstGeom prst="rect">
              <a:avLst/>
            </a:prstGeom>
            <a:ln>
              <a:noFill/>
            </a:ln>
          </p:spPr>
        </p:pic>
      </p:grpSp>
      <p:sp>
        <p:nvSpPr>
          <p:cNvPr id="375" name="CustomShape 20"/>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76" name="CustomShape 21"/>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OpenAPI Contract Validation</a:t>
            </a:r>
            <a:endParaRPr b="0" lang="en-GB" sz="800" spc="-1" strike="noStrike">
              <a:latin typeface="Arial"/>
            </a:endParaRPr>
          </a:p>
        </p:txBody>
      </p:sp>
      <p:sp>
        <p:nvSpPr>
          <p:cNvPr id="378" name="CustomShape 2"/>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INTRODUCTION</a:t>
            </a:r>
            <a:endParaRPr b="0" lang="en-GB" sz="2800" spc="-1" strike="noStrike">
              <a:latin typeface="Arial"/>
            </a:endParaRPr>
          </a:p>
        </p:txBody>
      </p:sp>
      <p:sp>
        <p:nvSpPr>
          <p:cNvPr id="379" name="CustomShape 3"/>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AF0B87F4-C004-4FF3-942D-0BCF0334DA0C}" type="slidenum">
              <a:rPr b="0" lang="en-GB" sz="820" spc="-1" strike="noStrike">
                <a:solidFill>
                  <a:srgbClr val="000000"/>
                </a:solidFill>
                <a:latin typeface="Arial"/>
                <a:ea typeface="DejaVu Sans"/>
              </a:rPr>
              <a:t>1</a:t>
            </a:fld>
            <a:endParaRPr b="0" lang="en-GB" sz="820" spc="-1" strike="noStrike">
              <a:latin typeface="Arial"/>
            </a:endParaRPr>
          </a:p>
        </p:txBody>
      </p:sp>
      <p:pic>
        <p:nvPicPr>
          <p:cNvPr id="380" name="Picture 38" descr=""/>
          <p:cNvPicPr/>
          <p:nvPr/>
        </p:nvPicPr>
        <p:blipFill>
          <a:blip r:embed="rId1"/>
          <a:stretch/>
        </p:blipFill>
        <p:spPr>
          <a:xfrm>
            <a:off x="2294640" y="25200"/>
            <a:ext cx="4552920" cy="4624560"/>
          </a:xfrm>
          <a:prstGeom prst="rect">
            <a:avLst/>
          </a:prstGeom>
          <a:ln>
            <a:noFill/>
          </a:ln>
        </p:spPr>
      </p:pic>
      <p:pic>
        <p:nvPicPr>
          <p:cNvPr id="381" name="Graphic 39" descr=""/>
          <p:cNvPicPr/>
          <p:nvPr/>
        </p:nvPicPr>
        <p:blipFill>
          <a:blip r:embed="rId2"/>
          <a:stretch/>
        </p:blipFill>
        <p:spPr>
          <a:xfrm>
            <a:off x="4278600" y="4285440"/>
            <a:ext cx="371880" cy="371880"/>
          </a:xfrm>
          <a:prstGeom prst="rect">
            <a:avLst/>
          </a:prstGeom>
          <a:ln>
            <a:noFill/>
          </a:ln>
        </p:spPr>
      </p:pic>
      <p:pic>
        <p:nvPicPr>
          <p:cNvPr id="382" name="Graphic 40" descr=""/>
          <p:cNvPicPr/>
          <p:nvPr/>
        </p:nvPicPr>
        <p:blipFill>
          <a:blip r:embed="rId3"/>
          <a:stretch/>
        </p:blipFill>
        <p:spPr>
          <a:xfrm>
            <a:off x="4278600" y="4036320"/>
            <a:ext cx="371880" cy="371880"/>
          </a:xfrm>
          <a:prstGeom prst="rect">
            <a:avLst/>
          </a:prstGeom>
          <a:ln>
            <a:noFill/>
          </a:ln>
        </p:spPr>
      </p:pic>
      <p:sp>
        <p:nvSpPr>
          <p:cNvPr id="383" name="CustomShape 4"/>
          <p:cNvSpPr/>
          <p:nvPr/>
        </p:nvSpPr>
        <p:spPr>
          <a:xfrm>
            <a:off x="2916000" y="3849480"/>
            <a:ext cx="74268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800" spc="-1" strike="noStrike">
                <a:solidFill>
                  <a:srgbClr val="000000"/>
                </a:solidFill>
                <a:latin typeface="Arial"/>
                <a:ea typeface="DejaVu Sans"/>
              </a:rPr>
              <a:t>{API}</a:t>
            </a:r>
            <a:endParaRPr b="0" lang="en-GB" sz="1800" spc="-1" strike="noStrike">
              <a:latin typeface="Arial"/>
            </a:endParaRPr>
          </a:p>
        </p:txBody>
      </p:sp>
      <p:sp>
        <p:nvSpPr>
          <p:cNvPr id="384" name="CustomShape 5"/>
          <p:cNvSpPr/>
          <p:nvPr/>
        </p:nvSpPr>
        <p:spPr>
          <a:xfrm>
            <a:off x="5072040" y="3856320"/>
            <a:ext cx="74268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GB" sz="1800" spc="-1" strike="noStrike">
                <a:solidFill>
                  <a:srgbClr val="000000"/>
                </a:solidFill>
                <a:latin typeface="Arial"/>
                <a:ea typeface="DejaVu Sans"/>
              </a:rPr>
              <a:t>{API}</a:t>
            </a:r>
            <a:endParaRPr b="0" lang="en-GB" sz="1800" spc="-1" strike="noStrike">
              <a:latin typeface="Arial"/>
            </a:endParaRPr>
          </a:p>
        </p:txBody>
      </p:sp>
      <p:sp>
        <p:nvSpPr>
          <p:cNvPr id="385" name="CustomShape 6"/>
          <p:cNvSpPr/>
          <p:nvPr/>
        </p:nvSpPr>
        <p:spPr>
          <a:xfrm rot="20269800">
            <a:off x="672120" y="1786320"/>
            <a:ext cx="1673640" cy="455400"/>
          </a:xfrm>
          <a:prstGeom prst="rect">
            <a:avLst/>
          </a:prstGeom>
          <a:noFill/>
          <a:ln>
            <a:noFill/>
          </a:ln>
        </p:spPr>
        <p:style>
          <a:lnRef idx="0"/>
          <a:fillRef idx="0"/>
          <a:effectRef idx="0"/>
          <a:fontRef idx="minor"/>
        </p:style>
        <p:txBody>
          <a:bodyPr lIns="90000" rIns="90000" tIns="45000" bIns="45000"/>
          <a:p>
            <a:pPr algn="ctr">
              <a:lnSpc>
                <a:spcPct val="100000"/>
              </a:lnSpc>
            </a:pPr>
            <a:r>
              <a:rPr b="1" lang="en-GB" sz="2400" spc="-1" strike="noStrike">
                <a:solidFill>
                  <a:srgbClr val="000000"/>
                </a:solidFill>
                <a:latin typeface="Courier New"/>
                <a:ea typeface="DejaVu Sans"/>
              </a:rPr>
              <a:t>#OPENAPI</a:t>
            </a:r>
            <a:endParaRPr b="0" lang="en-GB" sz="2400" spc="-1" strike="noStrike">
              <a:latin typeface="Arial"/>
            </a:endParaRPr>
          </a:p>
        </p:txBody>
      </p:sp>
      <p:sp>
        <p:nvSpPr>
          <p:cNvPr id="386" name="CustomShape 7"/>
          <p:cNvSpPr/>
          <p:nvPr/>
        </p:nvSpPr>
        <p:spPr>
          <a:xfrm>
            <a:off x="358920" y="4858200"/>
            <a:ext cx="360" cy="360"/>
          </a:xfrm>
          <a:prstGeom prst="rect">
            <a:avLst/>
          </a:prstGeom>
          <a:noFill/>
          <a:ln>
            <a:noFill/>
          </a:ln>
        </p:spPr>
        <p:style>
          <a:lnRef idx="0"/>
          <a:fillRef idx="0"/>
          <a:effectRef idx="0"/>
          <a:fontRef idx="minor"/>
        </p:style>
      </p:sp>
      <p:sp>
        <p:nvSpPr>
          <p:cNvPr id="387" name="CustomShape 8"/>
          <p:cNvSpPr/>
          <p:nvPr/>
        </p:nvSpPr>
        <p:spPr>
          <a:xfrm>
            <a:off x="647640" y="4851720"/>
            <a:ext cx="360" cy="360"/>
          </a:xfrm>
          <a:prstGeom prst="rect">
            <a:avLst/>
          </a:prstGeom>
          <a:noFill/>
          <a:ln>
            <a:noFill/>
          </a:ln>
        </p:spPr>
        <p:style>
          <a:lnRef idx="0"/>
          <a:fillRef idx="0"/>
          <a:effectRef idx="0"/>
          <a:fontRef idx="minor"/>
        </p:style>
      </p:sp>
      <p:sp>
        <p:nvSpPr>
          <p:cNvPr id="388" name="CustomShape 9"/>
          <p:cNvSpPr/>
          <p:nvPr/>
        </p:nvSpPr>
        <p:spPr>
          <a:xfrm>
            <a:off x="7974360" y="141480"/>
            <a:ext cx="916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389" name="Picture 13" descr=""/>
          <p:cNvPicPr/>
          <p:nvPr/>
        </p:nvPicPr>
        <p:blipFill>
          <a:blip r:embed="rId4"/>
          <a:stretch/>
        </p:blipFill>
        <p:spPr>
          <a:xfrm>
            <a:off x="8027280" y="141480"/>
            <a:ext cx="864000" cy="865800"/>
          </a:xfrm>
          <a:prstGeom prst="rect">
            <a:avLst/>
          </a:prstGeom>
          <a:ln>
            <a:noFill/>
          </a:ln>
        </p:spPr>
      </p:pic>
      <p:pic>
        <p:nvPicPr>
          <p:cNvPr id="390" name="Graphic 14" descr=""/>
          <p:cNvPicPr/>
          <p:nvPr/>
        </p:nvPicPr>
        <p:blipFill>
          <a:blip r:embed="rId5"/>
          <a:stretch/>
        </p:blipFill>
        <p:spPr>
          <a:xfrm>
            <a:off x="7710120" y="356040"/>
            <a:ext cx="371880" cy="371880"/>
          </a:xfrm>
          <a:prstGeom prst="rect">
            <a:avLst/>
          </a:prstGeom>
          <a:ln>
            <a:noFill/>
          </a:ln>
        </p:spPr>
      </p:pic>
      <p:pic>
        <p:nvPicPr>
          <p:cNvPr id="391" name="Graphic 15" descr=""/>
          <p:cNvPicPr/>
          <p:nvPr/>
        </p:nvPicPr>
        <p:blipFill>
          <a:blip r:embed="rId6"/>
          <a:stretch/>
        </p:blipFill>
        <p:spPr>
          <a:xfrm>
            <a:off x="7710120" y="107280"/>
            <a:ext cx="371880" cy="371880"/>
          </a:xfrm>
          <a:prstGeom prst="rect">
            <a:avLst/>
          </a:prstGeom>
          <a:ln>
            <a:noFill/>
          </a:ln>
        </p:spPr>
      </p:pic>
      <p:sp>
        <p:nvSpPr>
          <p:cNvPr id="392" name="CustomShape 10"/>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393" name="CustomShape 11"/>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306000" y="1167840"/>
            <a:ext cx="8530560" cy="3346920"/>
          </a:xfrm>
          <a:prstGeom prst="rect">
            <a:avLst/>
          </a:prstGeom>
          <a:noFill/>
          <a:ln>
            <a:noFill/>
          </a:ln>
        </p:spPr>
        <p:style>
          <a:lnRef idx="0"/>
          <a:fillRef idx="0"/>
          <a:effectRef idx="0"/>
          <a:fontRef idx="minor"/>
        </p:style>
        <p:txBody>
          <a:bodyPr lIns="0" rIns="0" tIns="0" bIns="0">
            <a:normAutofit/>
          </a:bodyPr>
          <a:p>
            <a:pPr>
              <a:lnSpc>
                <a:spcPct val="90000"/>
              </a:lnSpc>
              <a:spcBef>
                <a:spcPts val="1284"/>
              </a:spcBef>
            </a:pPr>
            <a:r>
              <a:rPr b="1" lang="en-GB" sz="1450" spc="-1" strike="noStrike">
                <a:solidFill>
                  <a:srgbClr val="4f81bd"/>
                </a:solidFill>
                <a:latin typeface="Arial"/>
                <a:ea typeface="DejaVu Sans"/>
              </a:rPr>
              <a:t>In the current situation of increased remote working, having a common, simple medium of communication such as an OpenAPI spec document is indispensable in meeting your requirements when building APIs.</a:t>
            </a:r>
            <a:endParaRPr b="0" lang="en-GB" sz="1450" spc="-1" strike="noStrike">
              <a:latin typeface="Arial"/>
            </a:endParaRPr>
          </a:p>
          <a:p>
            <a:pPr>
              <a:lnSpc>
                <a:spcPct val="90000"/>
              </a:lnSpc>
              <a:spcBef>
                <a:spcPts val="1284"/>
              </a:spcBef>
            </a:pPr>
            <a:r>
              <a:rPr b="1" lang="en-GB" sz="1450" spc="-1" strike="noStrike">
                <a:solidFill>
                  <a:srgbClr val="4f81bd"/>
                </a:solidFill>
                <a:latin typeface="Arial"/>
                <a:ea typeface="DejaVu Sans"/>
              </a:rPr>
              <a:t>Things get even more exciting when this so-called document can:</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Serve as a contract</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Generate clients, servers, and documentation in a plethora of languages</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Put your developers and client first</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Have Automatic, Fail-fast, API Validation</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Is Cross-Platform and Language Agnostic</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Is both human and machine readable in YAML or JSON</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Speeds up development, prototyping, etc.</a:t>
            </a:r>
            <a:endParaRPr b="0" lang="en-GB" sz="1450" spc="-1" strike="noStrike">
              <a:latin typeface="Arial"/>
            </a:endParaRPr>
          </a:p>
          <a:p>
            <a:pPr lvl="2" marL="1036800" indent="-206280">
              <a:lnSpc>
                <a:spcPct val="90000"/>
              </a:lnSpc>
              <a:spcBef>
                <a:spcPts val="454"/>
              </a:spcBef>
              <a:buClr>
                <a:srgbClr val="000000"/>
              </a:buClr>
              <a:buFont typeface="Wingdings" charset="2"/>
              <a:buChar char=""/>
            </a:pPr>
            <a:r>
              <a:rPr b="0" lang="en-GB" sz="1450" spc="-1" strike="noStrike">
                <a:solidFill>
                  <a:srgbClr val="000000"/>
                </a:solidFill>
                <a:latin typeface="Arial"/>
                <a:ea typeface="DejaVu Sans"/>
              </a:rPr>
              <a:t>Reduces costs</a:t>
            </a:r>
            <a:endParaRPr b="0" lang="en-GB" sz="1450" spc="-1" strike="noStrike">
              <a:latin typeface="Arial"/>
            </a:endParaRPr>
          </a:p>
        </p:txBody>
      </p:sp>
      <p:sp>
        <p:nvSpPr>
          <p:cNvPr id="395" name="CustomShape 2"/>
          <p:cNvSpPr/>
          <p:nvPr/>
        </p:nvSpPr>
        <p:spPr>
          <a:xfrm>
            <a:off x="305640" y="4784760"/>
            <a:ext cx="8530560" cy="160920"/>
          </a:xfrm>
          <a:prstGeom prst="rect">
            <a:avLst/>
          </a:prstGeom>
          <a:noFill/>
          <a:ln>
            <a:noFill/>
          </a:ln>
        </p:spPr>
        <p:style>
          <a:lnRef idx="0"/>
          <a:fillRef idx="0"/>
          <a:effectRef idx="0"/>
          <a:fontRef idx="minor"/>
        </p:style>
        <p:txBody>
          <a:bodyPr lIns="0" rIns="0" tIns="0" bIns="0" anchor="b"/>
          <a:p>
            <a:pPr>
              <a:lnSpc>
                <a:spcPct val="100000"/>
              </a:lnSpc>
            </a:pPr>
            <a:r>
              <a:rPr b="0" lang="en-GB" sz="800" spc="-1" strike="noStrike">
                <a:solidFill>
                  <a:srgbClr val="000000"/>
                </a:solidFill>
                <a:latin typeface="Arial"/>
                <a:ea typeface="DejaVu Sans"/>
              </a:rPr>
              <a:t>OpenAPI Contract Validation</a:t>
            </a:r>
            <a:endParaRPr b="0" lang="en-GB" sz="800" spc="-1" strike="noStrike">
              <a:latin typeface="Arial"/>
            </a:endParaRPr>
          </a:p>
        </p:txBody>
      </p:sp>
      <p:sp>
        <p:nvSpPr>
          <p:cNvPr id="396" name="CustomShape 3"/>
          <p:cNvSpPr/>
          <p:nvPr/>
        </p:nvSpPr>
        <p:spPr>
          <a:xfrm>
            <a:off x="305640" y="205200"/>
            <a:ext cx="8530560" cy="351000"/>
          </a:xfrm>
          <a:prstGeom prst="rect">
            <a:avLst/>
          </a:prstGeom>
          <a:noFill/>
          <a:ln>
            <a:noFill/>
          </a:ln>
        </p:spPr>
        <p:style>
          <a:lnRef idx="0"/>
          <a:fillRef idx="0"/>
          <a:effectRef idx="0"/>
          <a:fontRef idx="minor"/>
        </p:style>
        <p:txBody>
          <a:bodyPr lIns="0" rIns="0" tIns="0" bIns="0" anchor="ctr"/>
          <a:p>
            <a:pPr>
              <a:lnSpc>
                <a:spcPct val="95000"/>
              </a:lnSpc>
            </a:pPr>
            <a:r>
              <a:rPr b="1" lang="en-GB" sz="2800" spc="-1" strike="noStrike">
                <a:solidFill>
                  <a:srgbClr val="70267d"/>
                </a:solidFill>
                <a:latin typeface="Arial"/>
                <a:ea typeface="DejaVu Sans"/>
              </a:rPr>
              <a:t>INTRODUCTION</a:t>
            </a:r>
            <a:endParaRPr b="0" lang="en-GB" sz="2800" spc="-1" strike="noStrike">
              <a:latin typeface="Arial"/>
            </a:endParaRPr>
          </a:p>
        </p:txBody>
      </p:sp>
      <p:sp>
        <p:nvSpPr>
          <p:cNvPr id="397" name="CustomShape 4"/>
          <p:cNvSpPr/>
          <p:nvPr/>
        </p:nvSpPr>
        <p:spPr>
          <a:xfrm>
            <a:off x="8555760" y="4785840"/>
            <a:ext cx="280800" cy="159840"/>
          </a:xfrm>
          <a:prstGeom prst="rect">
            <a:avLst/>
          </a:prstGeom>
          <a:noFill/>
          <a:ln>
            <a:noFill/>
          </a:ln>
        </p:spPr>
        <p:style>
          <a:lnRef idx="0"/>
          <a:fillRef idx="0"/>
          <a:effectRef idx="0"/>
          <a:fontRef idx="minor"/>
        </p:style>
        <p:txBody>
          <a:bodyPr lIns="0" rIns="0" tIns="0" bIns="0"/>
          <a:p>
            <a:pPr algn="r">
              <a:lnSpc>
                <a:spcPct val="100000"/>
              </a:lnSpc>
            </a:pPr>
            <a:fld id="{126544F0-E32F-46AF-BC82-F84FAF106F20}" type="slidenum">
              <a:rPr b="0" lang="en-GB" sz="820" spc="-1" strike="noStrike">
                <a:solidFill>
                  <a:srgbClr val="000000"/>
                </a:solidFill>
                <a:latin typeface="Arial"/>
                <a:ea typeface="DejaVu Sans"/>
              </a:rPr>
              <a:t>1</a:t>
            </a:fld>
            <a:endParaRPr b="0" lang="en-GB" sz="820" spc="-1" strike="noStrike">
              <a:latin typeface="Arial"/>
            </a:endParaRPr>
          </a:p>
        </p:txBody>
      </p:sp>
      <p:sp>
        <p:nvSpPr>
          <p:cNvPr id="398" name="CustomShape 5"/>
          <p:cNvSpPr/>
          <p:nvPr/>
        </p:nvSpPr>
        <p:spPr>
          <a:xfrm>
            <a:off x="7974360" y="141480"/>
            <a:ext cx="1132920" cy="818280"/>
          </a:xfrm>
          <a:prstGeom prst="rect">
            <a:avLst/>
          </a:prstGeom>
          <a:solidFill>
            <a:schemeClr val="bg1"/>
          </a:solidFill>
          <a:ln w="9360">
            <a:solidFill>
              <a:schemeClr val="bg1"/>
            </a:solidFill>
            <a:round/>
          </a:ln>
        </p:spPr>
        <p:style>
          <a:lnRef idx="2">
            <a:schemeClr val="accent1">
              <a:shade val="50000"/>
            </a:schemeClr>
          </a:lnRef>
          <a:fillRef idx="1">
            <a:schemeClr val="accent1"/>
          </a:fillRef>
          <a:effectRef idx="0">
            <a:schemeClr val="accent1"/>
          </a:effectRef>
          <a:fontRef idx="minor"/>
        </p:style>
      </p:sp>
      <p:pic>
        <p:nvPicPr>
          <p:cNvPr id="399" name="Picture 14" descr=""/>
          <p:cNvPicPr/>
          <p:nvPr/>
        </p:nvPicPr>
        <p:blipFill>
          <a:blip r:embed="rId1"/>
          <a:stretch/>
        </p:blipFill>
        <p:spPr>
          <a:xfrm>
            <a:off x="8027280" y="141480"/>
            <a:ext cx="864000" cy="865800"/>
          </a:xfrm>
          <a:prstGeom prst="rect">
            <a:avLst/>
          </a:prstGeom>
          <a:ln>
            <a:noFill/>
          </a:ln>
        </p:spPr>
      </p:pic>
      <p:pic>
        <p:nvPicPr>
          <p:cNvPr id="400" name="Graphic 15" descr=""/>
          <p:cNvPicPr/>
          <p:nvPr/>
        </p:nvPicPr>
        <p:blipFill>
          <a:blip r:embed="rId2"/>
          <a:stretch/>
        </p:blipFill>
        <p:spPr>
          <a:xfrm>
            <a:off x="7710120" y="356040"/>
            <a:ext cx="371880" cy="371880"/>
          </a:xfrm>
          <a:prstGeom prst="rect">
            <a:avLst/>
          </a:prstGeom>
          <a:ln>
            <a:noFill/>
          </a:ln>
        </p:spPr>
      </p:pic>
      <p:pic>
        <p:nvPicPr>
          <p:cNvPr id="401" name="Graphic 16" descr=""/>
          <p:cNvPicPr/>
          <p:nvPr/>
        </p:nvPicPr>
        <p:blipFill>
          <a:blip r:embed="rId3"/>
          <a:stretch/>
        </p:blipFill>
        <p:spPr>
          <a:xfrm>
            <a:off x="7710120" y="107280"/>
            <a:ext cx="371880" cy="371880"/>
          </a:xfrm>
          <a:prstGeom prst="rect">
            <a:avLst/>
          </a:prstGeom>
          <a:ln>
            <a:noFill/>
          </a:ln>
        </p:spPr>
      </p:pic>
      <p:sp>
        <p:nvSpPr>
          <p:cNvPr id="402" name="CustomShape 6"/>
          <p:cNvSpPr/>
          <p:nvPr/>
        </p:nvSpPr>
        <p:spPr>
          <a:xfrm>
            <a:off x="4155480" y="4856040"/>
            <a:ext cx="679680" cy="15012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  22.10.2021  |</a:t>
            </a:r>
            <a:endParaRPr b="0" lang="en-GB" sz="730" spc="-1" strike="noStrike">
              <a:latin typeface="Arial"/>
            </a:endParaRPr>
          </a:p>
        </p:txBody>
      </p:sp>
      <p:sp>
        <p:nvSpPr>
          <p:cNvPr id="403" name="CustomShape 7"/>
          <p:cNvSpPr/>
          <p:nvPr/>
        </p:nvSpPr>
        <p:spPr>
          <a:xfrm>
            <a:off x="4872600" y="4851000"/>
            <a:ext cx="4049280" cy="159840"/>
          </a:xfrm>
          <a:prstGeom prst="rect">
            <a:avLst/>
          </a:prstGeom>
          <a:noFill/>
          <a:ln>
            <a:noFill/>
          </a:ln>
        </p:spPr>
        <p:style>
          <a:lnRef idx="0"/>
          <a:fillRef idx="0"/>
          <a:effectRef idx="0"/>
          <a:fontRef idx="minor"/>
        </p:style>
        <p:txBody>
          <a:bodyPr lIns="0" rIns="0" tIns="0" bIns="0"/>
          <a:p>
            <a:pPr>
              <a:lnSpc>
                <a:spcPct val="100000"/>
              </a:lnSpc>
            </a:pPr>
            <a:r>
              <a:rPr b="0" lang="en-GB" sz="730" spc="-1" strike="noStrike">
                <a:solidFill>
                  <a:srgbClr val="000000"/>
                </a:solidFill>
                <a:latin typeface="Arial"/>
                <a:ea typeface="DejaVu Sans"/>
              </a:rPr>
              <a:t>HackConf 2021</a:t>
            </a:r>
            <a:endParaRPr b="0" lang="en-GB" sz="73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139</TotalTime>
  <Application>LibreOffice/6.0.2.1$MacOSX_X86_64 LibreOffice_project/f7f06a8f319e4b62f9bc5095aa112a65d2f3ac89</Application>
  <Words>8448</Words>
  <Paragraphs>1184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2021-10-17T15:58:38Z</dcterms:created>
  <dc:creator/>
  <dc:description/>
  <dc:language>en-GB</dc:language>
  <cp:lastModifiedBy/>
  <dcterms:modified xsi:type="dcterms:W3CDTF">2021-10-22T10:43:26Z</dcterms:modified>
  <cp:revision>179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56</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56</vt:i4>
  </property>
</Properties>
</file>